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8" r:id="rId2"/>
    <p:sldId id="259" r:id="rId3"/>
    <p:sldId id="261" r:id="rId4"/>
    <p:sldId id="257" r:id="rId5"/>
    <p:sldId id="256" r:id="rId6"/>
    <p:sldId id="262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5"/>
    <p:restoredTop sz="94777"/>
  </p:normalViewPr>
  <p:slideViewPr>
    <p:cSldViewPr snapToGrid="0" snapToObjects="1">
      <p:cViewPr varScale="1">
        <p:scale>
          <a:sx n="130" d="100"/>
          <a:sy n="130" d="100"/>
        </p:scale>
        <p:origin x="7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E2C7A-CBF2-BC44-A2AD-E0CBFA377F59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6F971E-23DE-944A-BE2B-EFE8A23076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38367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6F971E-23DE-944A-BE2B-EFE8A23076F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9512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BE3990-90A4-5C48-A019-7B136A400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AA1D03-C60C-884A-8149-CC6570E982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5A036F-7731-1B46-99CF-C92D87744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08D44B-68E6-BB45-A32A-B1B527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DEE982-86B8-3040-951C-70A5C47AA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91151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41608B-6FA7-4D45-812C-2A00BA032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6A76CF-11DF-3D47-A7CC-56C49766D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658504-BA68-7047-89F3-CD8DA6143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B2BF17-87A0-3245-A31A-77793D6CB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0A9A97-B457-E044-BF03-C7B5E38DC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76609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577CF8B-27A1-F44B-9B98-2B23362ED7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CE6492-2209-BA43-B03F-5E8C36AC6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5CFB2B-8047-354F-BF25-7F06E6143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D9756-F486-B141-8876-84C31C5C9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428E4D-F9D1-DF48-8B9B-A4BECF8F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633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A870A8-BFDE-314B-938A-ED191D570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6794D7-325B-8148-BE61-339AEB558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66CD4-31D4-6845-800F-1883B2E04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E2D040-F9FA-FD4D-90F0-B23E4AEB5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A64298-E410-0246-AF70-CDC7B0552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3446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7617C6-DDB1-8341-89BF-3A1139301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759E6D-0571-AE45-8D79-E1DF465AF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2E4BEB-04E8-6B44-8B1F-E47AC5A16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0399EC-AF7A-6440-9479-F06239860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FCFBCF-DADD-3D4A-B86F-8E166B67D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1771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EEED82-3075-2544-AD2F-847404818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E5A680-26C0-CF42-9045-9C0DB1F45D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E4DDD5-4817-BC47-9931-B7D1BE6263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56A0A1-6D57-EF45-9480-C645C8294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FA3EA1-1FD2-BA41-8134-156898FB3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F0BA8EC-697F-4249-98AB-06E4A843A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9748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AA48AF-D1CF-AF43-A544-768EEBD05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788DBF-A813-7349-8BFD-C78B7EB2A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D176B8-E60D-B94D-86F0-C2DB054BA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54916-0322-0643-A233-EDBCEF8BD9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D3EB91-1BDB-C649-BBE8-CD1A608F10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82EA149-0676-8E42-99FC-710B5B9C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BDB0BE5-2DAD-0942-BEB7-8C246BC95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78076D5-EE85-EB48-9F73-1F318738C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84196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E82B0A-1B80-1F4B-9E4C-5378458CE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4BC35A1-A947-9640-8549-AC2C778B1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BC3692B-9A3A-234F-8E9B-8D465565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95AC48-21DB-FD4B-B92E-6F1FE2864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5391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BE77316-F34B-AA41-A6D2-87CF9B388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EEABD6-D1BD-7846-90DC-AE9623A34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A0AF7F-F262-2044-8F33-1DB885D1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23690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799769-DF0B-094B-9A43-F2972A28F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E988EE-BE4C-5D40-BB86-0255A36EB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DC3F2A-6F29-2945-AA80-F21D322A0A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AD2417-1503-0A41-8BD9-2C40064FB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F79F7-EF45-F346-BC92-D81FDFFB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F9557B-DD03-B149-9D16-C1C263A17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3373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FDAFC-4F42-E544-A3C9-762475D87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9B39B6B-7F65-324A-B1B6-E87BC407AC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826559-941B-CD46-9C92-E293A8B9BA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1EBB4F-97A2-7E44-BA31-FD86F9702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1528FF-E617-234C-A7C3-C8EBF8527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9DC4D2-13A3-F146-803A-BB08B0B6A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63038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3F79358-BE95-AB41-BB97-42DCA3713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3F05CA-7ED1-DD40-837A-8328AA90D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D8462A-1473-C940-B63C-C760130778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AC67A-4441-7A4C-AC74-BB619F9F4B00}" type="datetimeFigureOut">
              <a:rPr kumimoji="1" lang="ko-Kore-KR" altLang="en-US" smtClean="0"/>
              <a:t>2020. 7. 23.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8238A6-0D20-CC4F-AB3A-89AB6B4B5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3BCC9A-0DF3-7B46-8292-C136F220A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E179E-3FD1-7140-8C2C-3B13D791159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004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png"/><Relationship Id="rId18" Type="http://schemas.openxmlformats.org/officeDocument/2006/relationships/image" Target="../media/image1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1.tiff"/><Relationship Id="rId17" Type="http://schemas.openxmlformats.org/officeDocument/2006/relationships/image" Target="../media/image16.tiff"/><Relationship Id="rId2" Type="http://schemas.openxmlformats.org/officeDocument/2006/relationships/image" Target="../media/image1.tiff"/><Relationship Id="rId16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5" Type="http://schemas.openxmlformats.org/officeDocument/2006/relationships/image" Target="../media/image1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Relationship Id="rId14" Type="http://schemas.openxmlformats.org/officeDocument/2006/relationships/image" Target="../media/image1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ungjaeyoon/membership_projec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4CB2C-2DD8-5F46-A18A-E93B287F8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333" y="603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ko-KR" altLang="en-US" sz="3600" dirty="0"/>
              <a:t>일정 및 기능</a:t>
            </a:r>
            <a:endParaRPr kumimoji="1" lang="ko-Kore-KR" alt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C3988D-13B1-0F41-974B-983E52597B57}"/>
              </a:ext>
            </a:extLst>
          </p:cNvPr>
          <p:cNvSpPr txBox="1"/>
          <p:nvPr/>
        </p:nvSpPr>
        <p:spPr>
          <a:xfrm>
            <a:off x="1007535" y="1385888"/>
            <a:ext cx="7230533" cy="482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AutoNum type="arabicPeriod"/>
            </a:pPr>
            <a:r>
              <a:rPr kumimoji="1" lang="ko-KR" altLang="en-US" b="1" dirty="0">
                <a:solidFill>
                  <a:schemeClr val="accent1"/>
                </a:solidFill>
              </a:rPr>
              <a:t>프로젝트 설계 </a:t>
            </a:r>
            <a:r>
              <a:rPr kumimoji="1" lang="en-US" altLang="ko-KR" b="1" dirty="0">
                <a:solidFill>
                  <a:schemeClr val="accent1"/>
                </a:solidFill>
              </a:rPr>
              <a:t>–</a:t>
            </a:r>
            <a:r>
              <a:rPr kumimoji="1" lang="ko-KR" altLang="en-US" b="1" dirty="0">
                <a:solidFill>
                  <a:schemeClr val="accent1"/>
                </a:solidFill>
              </a:rPr>
              <a:t> </a:t>
            </a:r>
            <a:r>
              <a:rPr kumimoji="1" lang="ko-KR" altLang="en-US" dirty="0">
                <a:solidFill>
                  <a:schemeClr val="accent1"/>
                </a:solidFill>
              </a:rPr>
              <a:t>요구사항</a:t>
            </a:r>
            <a:r>
              <a:rPr kumimoji="1" lang="en-US" altLang="ko-KR" dirty="0">
                <a:solidFill>
                  <a:schemeClr val="accent1"/>
                </a:solidFill>
              </a:rPr>
              <a:t>,</a:t>
            </a:r>
            <a:r>
              <a:rPr kumimoji="1" lang="ko-KR" altLang="en-US" dirty="0">
                <a:solidFill>
                  <a:schemeClr val="accent1"/>
                </a:solidFill>
              </a:rPr>
              <a:t> </a:t>
            </a:r>
            <a:r>
              <a:rPr kumimoji="1" lang="en-US" altLang="ko-KR" dirty="0">
                <a:solidFill>
                  <a:schemeClr val="accent1"/>
                </a:solidFill>
              </a:rPr>
              <a:t>DB, </a:t>
            </a:r>
            <a:r>
              <a:rPr kumimoji="1" lang="ko-KR" altLang="en-US" dirty="0">
                <a:solidFill>
                  <a:schemeClr val="accent1"/>
                </a:solidFill>
              </a:rPr>
              <a:t>아키텍처</a:t>
            </a:r>
            <a:r>
              <a:rPr kumimoji="1" lang="en-US" altLang="ko-KR" dirty="0">
                <a:solidFill>
                  <a:schemeClr val="accent1"/>
                </a:solidFill>
              </a:rPr>
              <a:t>,</a:t>
            </a:r>
            <a:r>
              <a:rPr kumimoji="1" lang="ko-KR" altLang="en-US" dirty="0">
                <a:solidFill>
                  <a:schemeClr val="accent1"/>
                </a:solidFill>
              </a:rPr>
              <a:t> 개발환경</a:t>
            </a:r>
            <a:endParaRPr kumimoji="1" lang="en-US" altLang="ko-KR" dirty="0">
              <a:solidFill>
                <a:schemeClr val="accent1"/>
              </a:solidFill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kumimoji="1" lang="ko-KR" altLang="en-US" b="1" dirty="0">
                <a:solidFill>
                  <a:schemeClr val="accent1"/>
                </a:solidFill>
              </a:rPr>
              <a:t>로그인</a:t>
            </a:r>
            <a:r>
              <a:rPr kumimoji="1" lang="en-US" altLang="ko-KR" b="1" dirty="0">
                <a:solidFill>
                  <a:schemeClr val="accent1"/>
                </a:solidFill>
              </a:rPr>
              <a:t>,</a:t>
            </a:r>
            <a:r>
              <a:rPr kumimoji="1" lang="ko-KR" altLang="en-US" b="1" dirty="0">
                <a:solidFill>
                  <a:schemeClr val="accent1"/>
                </a:solidFill>
              </a:rPr>
              <a:t> 회원가입</a:t>
            </a:r>
            <a:r>
              <a:rPr kumimoji="1" lang="en-US" altLang="ko-KR" b="1" dirty="0">
                <a:solidFill>
                  <a:schemeClr val="accent1"/>
                </a:solidFill>
              </a:rPr>
              <a:t> </a:t>
            </a:r>
            <a:r>
              <a:rPr kumimoji="1" lang="en-US" altLang="ko-KR" dirty="0">
                <a:solidFill>
                  <a:schemeClr val="accent1"/>
                </a:solidFill>
              </a:rPr>
              <a:t>– JWT token,</a:t>
            </a:r>
            <a:r>
              <a:rPr kumimoji="1" lang="ko-KR" altLang="en-US" dirty="0">
                <a:solidFill>
                  <a:schemeClr val="accent1"/>
                </a:solidFill>
              </a:rPr>
              <a:t> </a:t>
            </a:r>
            <a:r>
              <a:rPr kumimoji="1" lang="en-US" altLang="ko-KR" dirty="0">
                <a:solidFill>
                  <a:schemeClr val="accent1"/>
                </a:solidFill>
              </a:rPr>
              <a:t>Security </a:t>
            </a:r>
            <a:r>
              <a:rPr kumimoji="1" lang="ko-KR" altLang="en-US" dirty="0">
                <a:solidFill>
                  <a:schemeClr val="accent1"/>
                </a:solidFill>
              </a:rPr>
              <a:t>이용한 로그인</a:t>
            </a:r>
            <a:r>
              <a:rPr kumimoji="1" lang="en-US" altLang="ko-KR" dirty="0">
                <a:solidFill>
                  <a:schemeClr val="accent1"/>
                </a:solidFill>
              </a:rPr>
              <a:t>,</a:t>
            </a:r>
            <a:r>
              <a:rPr kumimoji="1" lang="ko-KR" altLang="en-US" dirty="0">
                <a:solidFill>
                  <a:schemeClr val="accent1"/>
                </a:solidFill>
              </a:rPr>
              <a:t> 회원가입</a:t>
            </a:r>
            <a:r>
              <a:rPr kumimoji="1" lang="en-US" altLang="ko-KR" dirty="0">
                <a:solidFill>
                  <a:schemeClr val="accent1"/>
                </a:solidFill>
              </a:rPr>
              <a:t>. </a:t>
            </a: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kumimoji="1" lang="ko-KR" altLang="en-US" b="1" dirty="0">
                <a:solidFill>
                  <a:schemeClr val="accent2"/>
                </a:solidFill>
              </a:rPr>
              <a:t>멤버십 안내 </a:t>
            </a:r>
            <a:r>
              <a:rPr kumimoji="1" lang="en-US" altLang="ko-KR" dirty="0">
                <a:solidFill>
                  <a:schemeClr val="accent2"/>
                </a:solidFill>
              </a:rPr>
              <a:t>–</a:t>
            </a:r>
            <a:r>
              <a:rPr kumimoji="1" lang="ko-KR" altLang="en-US" dirty="0">
                <a:solidFill>
                  <a:schemeClr val="accent2"/>
                </a:solidFill>
              </a:rPr>
              <a:t> 멤버십 할인을 받을 수 있는 항목을 안내하는 페이지</a:t>
            </a:r>
            <a:endParaRPr kumimoji="1" lang="en-US" altLang="ko-KR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kumimoji="1" lang="ko-KR" altLang="en-US" b="1" dirty="0">
                <a:solidFill>
                  <a:schemeClr val="accent2"/>
                </a:solidFill>
              </a:rPr>
              <a:t>멤버십 가입 </a:t>
            </a:r>
            <a:r>
              <a:rPr kumimoji="1" lang="en-US" altLang="ko-KR" dirty="0">
                <a:solidFill>
                  <a:schemeClr val="accent2"/>
                </a:solidFill>
              </a:rPr>
              <a:t>–</a:t>
            </a:r>
            <a:r>
              <a:rPr kumimoji="1" lang="ko-KR" altLang="en-US" dirty="0">
                <a:solidFill>
                  <a:schemeClr val="accent2"/>
                </a:solidFill>
              </a:rPr>
              <a:t> 유저 멤버십 가입 페이지 </a:t>
            </a:r>
            <a:endParaRPr kumimoji="1" lang="en-US" altLang="ko-KR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kumimoji="1" lang="ko-KR" altLang="en-US" b="1" dirty="0"/>
              <a:t>멤버십 할인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멤버십 할인되는 서비스를 이용할 수 있는 페이지</a:t>
            </a:r>
            <a:endParaRPr kumimoji="1" lang="en-US" altLang="ko-KR" dirty="0"/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kumimoji="1" lang="en-US" altLang="ko-KR" b="1" dirty="0"/>
              <a:t>FAQ</a:t>
            </a:r>
            <a:r>
              <a:rPr kumimoji="1" lang="ko-KR" altLang="en-US" b="1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멤버십에 관한 공통 질문</a:t>
            </a:r>
            <a:endParaRPr kumimoji="1" lang="en-US" altLang="ko-KR" dirty="0"/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kumimoji="1" lang="ko-KR" altLang="en-US" b="1" dirty="0" err="1"/>
              <a:t>마이페이지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이용가능 멤버십</a:t>
            </a:r>
            <a:r>
              <a:rPr kumimoji="1" lang="en-US" altLang="ko-KR" dirty="0"/>
              <a:t>,</a:t>
            </a:r>
            <a:r>
              <a:rPr kumimoji="1" lang="ko-KR" altLang="en-US" dirty="0"/>
              <a:t> 멤버십 내역</a:t>
            </a:r>
            <a:r>
              <a:rPr kumimoji="1" lang="en-US" altLang="ko-KR" dirty="0"/>
              <a:t>,</a:t>
            </a:r>
            <a:r>
              <a:rPr kumimoji="1" lang="ko-KR" altLang="en-US" dirty="0"/>
              <a:t> 회원정보 수정 페이지 </a:t>
            </a:r>
            <a:endParaRPr kumimoji="1"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A10FD-54CD-D845-83C7-B510D0E99A78}"/>
              </a:ext>
            </a:extLst>
          </p:cNvPr>
          <p:cNvSpPr txBox="1"/>
          <p:nvPr/>
        </p:nvSpPr>
        <p:spPr>
          <a:xfrm>
            <a:off x="8822270" y="1325729"/>
            <a:ext cx="1845732" cy="5520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kumimoji="1" lang="ko-KR" altLang="en-US" dirty="0"/>
              <a:t>완료</a:t>
            </a:r>
            <a:endParaRPr kumimoji="1" lang="en-US" altLang="ko-KR" dirty="0"/>
          </a:p>
          <a:p>
            <a:pPr>
              <a:lnSpc>
                <a:spcPct val="250000"/>
              </a:lnSpc>
            </a:pPr>
            <a:r>
              <a:rPr kumimoji="1" lang="ko-KR" altLang="en-US" dirty="0"/>
              <a:t>완료</a:t>
            </a:r>
            <a:endParaRPr kumimoji="1" lang="en-US" altLang="ko-KR" dirty="0"/>
          </a:p>
          <a:p>
            <a:pPr>
              <a:lnSpc>
                <a:spcPct val="250000"/>
              </a:lnSpc>
            </a:pPr>
            <a:r>
              <a:rPr kumimoji="1" lang="ko-KR" altLang="en-US" dirty="0"/>
              <a:t>진행중</a:t>
            </a:r>
            <a:endParaRPr kumimoji="1" lang="en-US" altLang="ko-KR" dirty="0"/>
          </a:p>
          <a:p>
            <a:pPr>
              <a:lnSpc>
                <a:spcPct val="250000"/>
              </a:lnSpc>
            </a:pPr>
            <a:r>
              <a:rPr kumimoji="1" lang="ko-KR" altLang="en-US" dirty="0"/>
              <a:t>진행중</a:t>
            </a:r>
            <a:endParaRPr kumimoji="1" lang="en-US" altLang="ko-KR" dirty="0"/>
          </a:p>
          <a:p>
            <a:pPr>
              <a:lnSpc>
                <a:spcPct val="250000"/>
              </a:lnSpc>
            </a:pPr>
            <a:r>
              <a:rPr kumimoji="1" lang="en-US" altLang="ko-KR" dirty="0"/>
              <a:t>8</a:t>
            </a:r>
            <a:r>
              <a:rPr kumimoji="1" lang="ko-KR" altLang="en-US" dirty="0"/>
              <a:t>월</a:t>
            </a:r>
            <a:endParaRPr kumimoji="1" lang="en-US" altLang="ko-KR" dirty="0"/>
          </a:p>
          <a:p>
            <a:pPr>
              <a:lnSpc>
                <a:spcPct val="250000"/>
              </a:lnSpc>
            </a:pPr>
            <a:r>
              <a:rPr kumimoji="1" lang="en-US" altLang="ko-KR" dirty="0"/>
              <a:t>8</a:t>
            </a:r>
            <a:r>
              <a:rPr kumimoji="1" lang="ko-KR" altLang="en-US" dirty="0"/>
              <a:t>월</a:t>
            </a:r>
            <a:endParaRPr kumimoji="1" lang="en-US" altLang="ko-KR" dirty="0"/>
          </a:p>
          <a:p>
            <a:pPr>
              <a:lnSpc>
                <a:spcPct val="250000"/>
              </a:lnSpc>
            </a:pPr>
            <a:r>
              <a:rPr kumimoji="1" lang="en-US" altLang="ko-KR" dirty="0"/>
              <a:t>8</a:t>
            </a:r>
            <a:r>
              <a:rPr kumimoji="1" lang="ko-KR" altLang="en-US" dirty="0"/>
              <a:t>월</a:t>
            </a:r>
            <a:endParaRPr kumimoji="1" lang="en-US" altLang="ko-KR" dirty="0"/>
          </a:p>
          <a:p>
            <a:pPr>
              <a:lnSpc>
                <a:spcPct val="250000"/>
              </a:lnSpc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86817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0FAF9D1-3847-A14F-8048-57B28425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400" y="75671"/>
            <a:ext cx="10515600" cy="1325563"/>
          </a:xfrm>
        </p:spPr>
        <p:txBody>
          <a:bodyPr>
            <a:normAutofit/>
          </a:bodyPr>
          <a:lstStyle/>
          <a:p>
            <a:r>
              <a:rPr kumimoji="1" lang="ko-KR" altLang="en-US" sz="3600" dirty="0"/>
              <a:t>페이지 구성</a:t>
            </a:r>
            <a:endParaRPr kumimoji="1" lang="ko-Kore-KR" altLang="en-US" sz="36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73921F-EEA7-5148-BC53-6ED12DFDB363}"/>
              </a:ext>
            </a:extLst>
          </p:cNvPr>
          <p:cNvSpPr/>
          <p:nvPr/>
        </p:nvSpPr>
        <p:spPr>
          <a:xfrm>
            <a:off x="2658533" y="2192867"/>
            <a:ext cx="13970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ysClr val="windowText" lastClr="000000"/>
                </a:solidFill>
              </a:rPr>
              <a:t>메인페이지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5B033F6-BD91-9143-8564-0B046226E25E}"/>
              </a:ext>
            </a:extLst>
          </p:cNvPr>
          <p:cNvSpPr/>
          <p:nvPr/>
        </p:nvSpPr>
        <p:spPr>
          <a:xfrm>
            <a:off x="4978400" y="440267"/>
            <a:ext cx="13970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chemeClr val="accent1"/>
                </a:solidFill>
              </a:rPr>
              <a:t>로그인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0CCE4C0-9CF1-BC49-9014-67CDBAC15E43}"/>
              </a:ext>
            </a:extLst>
          </p:cNvPr>
          <p:cNvSpPr/>
          <p:nvPr/>
        </p:nvSpPr>
        <p:spPr>
          <a:xfrm>
            <a:off x="4978400" y="2810933"/>
            <a:ext cx="13970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ysClr val="windowText" lastClr="000000"/>
                </a:solidFill>
              </a:rPr>
              <a:t>멤버십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F5B134-D00E-6B43-B8AE-CD475A5D1821}"/>
              </a:ext>
            </a:extLst>
          </p:cNvPr>
          <p:cNvSpPr/>
          <p:nvPr/>
        </p:nvSpPr>
        <p:spPr>
          <a:xfrm>
            <a:off x="7298267" y="4040915"/>
            <a:ext cx="179257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FAQ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(</a:t>
            </a:r>
            <a:r>
              <a:rPr kumimoji="1" lang="ko-KR" altLang="en-US" dirty="0" err="1">
                <a:solidFill>
                  <a:sysClr val="windowText" lastClr="000000"/>
                </a:solidFill>
              </a:rPr>
              <a:t>배수연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)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7510C4-D241-EA44-BD6B-5C39BF2C8DCD}"/>
              </a:ext>
            </a:extLst>
          </p:cNvPr>
          <p:cNvSpPr/>
          <p:nvPr/>
        </p:nvSpPr>
        <p:spPr>
          <a:xfrm>
            <a:off x="7298267" y="1640483"/>
            <a:ext cx="179257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ysClr val="windowText" lastClr="000000"/>
                </a:solidFill>
              </a:rPr>
              <a:t>가입</a:t>
            </a:r>
            <a:r>
              <a:rPr kumimoji="1" lang="en-US" altLang="ko-Kore-KR" dirty="0">
                <a:solidFill>
                  <a:sysClr val="windowText" lastClr="000000"/>
                </a:solidFill>
              </a:rPr>
              <a:t>(</a:t>
            </a:r>
            <a:r>
              <a:rPr kumimoji="1" lang="ko-KR" altLang="en-US" dirty="0" err="1">
                <a:solidFill>
                  <a:sysClr val="windowText" lastClr="000000"/>
                </a:solidFill>
              </a:rPr>
              <a:t>윤성재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)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46F1FB9-A834-3340-B2E9-303EBB3F9BFF}"/>
              </a:ext>
            </a:extLst>
          </p:cNvPr>
          <p:cNvSpPr/>
          <p:nvPr/>
        </p:nvSpPr>
        <p:spPr>
          <a:xfrm>
            <a:off x="7298267" y="2840699"/>
            <a:ext cx="179257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ysClr val="windowText" lastClr="000000"/>
                </a:solidFill>
              </a:rPr>
              <a:t>할인</a:t>
            </a:r>
            <a:r>
              <a:rPr kumimoji="1" lang="en-US" altLang="ko-Kore-KR" dirty="0">
                <a:solidFill>
                  <a:sysClr val="windowText" lastClr="000000"/>
                </a:solidFill>
              </a:rPr>
              <a:t>(</a:t>
            </a:r>
            <a:r>
              <a:rPr kumimoji="1" lang="ko-KR" altLang="en-US" dirty="0">
                <a:solidFill>
                  <a:sysClr val="windowText" lastClr="000000"/>
                </a:solidFill>
              </a:rPr>
              <a:t>박지은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)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CCD7AC2-BFF4-DB4A-9EE9-5A80C827228D}"/>
              </a:ext>
            </a:extLst>
          </p:cNvPr>
          <p:cNvSpPr/>
          <p:nvPr/>
        </p:nvSpPr>
        <p:spPr>
          <a:xfrm>
            <a:off x="4978400" y="1625600"/>
            <a:ext cx="13970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chemeClr val="accent1"/>
                </a:solidFill>
              </a:rPr>
              <a:t>회원가입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B19C50F-1A5E-0E47-BB5F-D7390EBAEB04}"/>
              </a:ext>
            </a:extLst>
          </p:cNvPr>
          <p:cNvSpPr/>
          <p:nvPr/>
        </p:nvSpPr>
        <p:spPr>
          <a:xfrm>
            <a:off x="7298267" y="440267"/>
            <a:ext cx="179257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ysClr val="windowText" lastClr="000000"/>
                </a:solidFill>
              </a:rPr>
              <a:t>안내</a:t>
            </a:r>
            <a:r>
              <a:rPr kumimoji="1" lang="en-US" altLang="ko-Kore-KR" dirty="0">
                <a:solidFill>
                  <a:sysClr val="windowText" lastClr="000000"/>
                </a:solidFill>
              </a:rPr>
              <a:t>(</a:t>
            </a:r>
            <a:r>
              <a:rPr kumimoji="1" lang="ko-Kore-KR" altLang="en-US" dirty="0">
                <a:solidFill>
                  <a:sysClr val="windowText" lastClr="000000"/>
                </a:solidFill>
              </a:rPr>
              <a:t>노송이</a:t>
            </a:r>
            <a:r>
              <a:rPr kumimoji="1" lang="en-US" altLang="ko-Kore-KR" dirty="0">
                <a:solidFill>
                  <a:sysClr val="windowText" lastClr="000000"/>
                </a:solidFill>
              </a:rPr>
              <a:t>)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D2B924-1AB5-3240-ACAC-D5B3D0FD690E}"/>
              </a:ext>
            </a:extLst>
          </p:cNvPr>
          <p:cNvSpPr/>
          <p:nvPr/>
        </p:nvSpPr>
        <p:spPr>
          <a:xfrm>
            <a:off x="4978399" y="5240866"/>
            <a:ext cx="2613247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err="1">
                <a:solidFill>
                  <a:sysClr val="windowText" lastClr="000000"/>
                </a:solidFill>
              </a:rPr>
              <a:t>마이페이지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(</a:t>
            </a:r>
            <a:r>
              <a:rPr kumimoji="1" lang="ko-KR" altLang="en-US" dirty="0">
                <a:solidFill>
                  <a:sysClr val="windowText" lastClr="000000"/>
                </a:solidFill>
              </a:rPr>
              <a:t>그 외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)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B83784F-D08D-DC4A-80AE-5F4C5D510868}"/>
              </a:ext>
            </a:extLst>
          </p:cNvPr>
          <p:cNvSpPr/>
          <p:nvPr/>
        </p:nvSpPr>
        <p:spPr>
          <a:xfrm>
            <a:off x="9457267" y="5681132"/>
            <a:ext cx="13970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ysClr val="windowText" lastClr="000000"/>
                </a:solidFill>
              </a:rPr>
              <a:t>내정보</a:t>
            </a:r>
            <a:r>
              <a:rPr kumimoji="1" lang="ko-KR" altLang="en-US" dirty="0">
                <a:solidFill>
                  <a:sysClr val="windowText" lastClr="000000"/>
                </a:solidFill>
              </a:rPr>
              <a:t> 변경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CAF63F7-4409-564D-8CC9-2DDD6A8C4BD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4055533" y="685801"/>
            <a:ext cx="922867" cy="1752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7D7D9961-20B2-E449-BA0A-C00F3E17D95C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 flipV="1">
            <a:off x="4055533" y="1871134"/>
            <a:ext cx="922867" cy="567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37FF4C9E-D764-534C-A42E-A9EAE25C4ABC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055533" y="2438401"/>
            <a:ext cx="922867" cy="618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255FF211-9A56-DB47-9864-EB826669FF95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 flipV="1">
            <a:off x="6375400" y="685801"/>
            <a:ext cx="922867" cy="23706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[R] 26">
            <a:extLst>
              <a:ext uri="{FF2B5EF4-FFF2-40B4-BE49-F238E27FC236}">
                <a16:creationId xmlns:a16="http://schemas.microsoft.com/office/drawing/2014/main" id="{68FA6CF3-BCE4-6345-832A-503106C50FC9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6375400" y="1886017"/>
            <a:ext cx="922867" cy="1170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526A09F0-B245-BD44-91D9-B1ACE0C2615F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6375400" y="3056467"/>
            <a:ext cx="922867" cy="297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[R] 32">
            <a:extLst>
              <a:ext uri="{FF2B5EF4-FFF2-40B4-BE49-F238E27FC236}">
                <a16:creationId xmlns:a16="http://schemas.microsoft.com/office/drawing/2014/main" id="{C0A5AF6D-C1D7-CF4C-A044-109556D3C506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6375400" y="3056467"/>
            <a:ext cx="922867" cy="12299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563C9F8B-6D66-A34F-A880-A55F8C74AD24}"/>
              </a:ext>
            </a:extLst>
          </p:cNvPr>
          <p:cNvCxnSpPr>
            <a:cxnSpLocks/>
            <a:stCxn id="13" idx="1"/>
            <a:endCxn id="5" idx="3"/>
          </p:cNvCxnSpPr>
          <p:nvPr/>
        </p:nvCxnSpPr>
        <p:spPr>
          <a:xfrm flipH="1" flipV="1">
            <a:off x="4055533" y="2438401"/>
            <a:ext cx="922866" cy="30479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[R] 38">
            <a:extLst>
              <a:ext uri="{FF2B5EF4-FFF2-40B4-BE49-F238E27FC236}">
                <a16:creationId xmlns:a16="http://schemas.microsoft.com/office/drawing/2014/main" id="{C61BECAF-3471-6F46-BCB3-0126E10AC871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7591646" y="5486400"/>
            <a:ext cx="1865621" cy="4402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5B6365C-F59A-9B4E-AE8A-0C741E4B3530}"/>
              </a:ext>
            </a:extLst>
          </p:cNvPr>
          <p:cNvSpPr/>
          <p:nvPr/>
        </p:nvSpPr>
        <p:spPr>
          <a:xfrm>
            <a:off x="9457267" y="4472714"/>
            <a:ext cx="13970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ysClr val="windowText" lastClr="000000"/>
                </a:solidFill>
              </a:rPr>
              <a:t>멤버십 내역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43" name="직선 연결선[R] 42">
            <a:extLst>
              <a:ext uri="{FF2B5EF4-FFF2-40B4-BE49-F238E27FC236}">
                <a16:creationId xmlns:a16="http://schemas.microsoft.com/office/drawing/2014/main" id="{26170EBE-6022-B24B-AEE7-BE103EAC7841}"/>
              </a:ext>
            </a:extLst>
          </p:cNvPr>
          <p:cNvCxnSpPr>
            <a:cxnSpLocks/>
            <a:stCxn id="13" idx="3"/>
            <a:endCxn id="42" idx="1"/>
          </p:cNvCxnSpPr>
          <p:nvPr/>
        </p:nvCxnSpPr>
        <p:spPr>
          <a:xfrm flipV="1">
            <a:off x="7591646" y="4718248"/>
            <a:ext cx="1865621" cy="7681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35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0FAF9D1-3847-A14F-8048-57B28425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63" y="49601"/>
            <a:ext cx="2599267" cy="1325563"/>
          </a:xfrm>
        </p:spPr>
        <p:txBody>
          <a:bodyPr>
            <a:normAutofit/>
          </a:bodyPr>
          <a:lstStyle/>
          <a:p>
            <a:r>
              <a:rPr kumimoji="1" lang="ko-KR" altLang="en-US" sz="3600" dirty="0"/>
              <a:t>아키텍처</a:t>
            </a:r>
            <a:endParaRPr kumimoji="1" lang="ko-Kore-KR" altLang="en-US" sz="36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E37FB92-3943-2D43-9F27-4B55E45A46B0}"/>
              </a:ext>
            </a:extLst>
          </p:cNvPr>
          <p:cNvSpPr/>
          <p:nvPr/>
        </p:nvSpPr>
        <p:spPr>
          <a:xfrm>
            <a:off x="11126251" y="2545545"/>
            <a:ext cx="947216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>
                <a:solidFill>
                  <a:sysClr val="windowText" lastClr="000000"/>
                </a:solidFill>
              </a:rPr>
              <a:t>MySQLDB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8302865-901D-0645-B0B9-2F03D8AD8E68}"/>
              </a:ext>
            </a:extLst>
          </p:cNvPr>
          <p:cNvSpPr/>
          <p:nvPr/>
        </p:nvSpPr>
        <p:spPr>
          <a:xfrm>
            <a:off x="9274174" y="2545545"/>
            <a:ext cx="1325033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Repository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1558CCA-8807-8747-BF22-8B29243D79EA}"/>
              </a:ext>
            </a:extLst>
          </p:cNvPr>
          <p:cNvSpPr/>
          <p:nvPr/>
        </p:nvSpPr>
        <p:spPr>
          <a:xfrm>
            <a:off x="7618941" y="2545545"/>
            <a:ext cx="1325033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Service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02D0C88-722E-8C43-B2ED-3AAD8DB51F8E}"/>
              </a:ext>
            </a:extLst>
          </p:cNvPr>
          <p:cNvSpPr/>
          <p:nvPr/>
        </p:nvSpPr>
        <p:spPr>
          <a:xfrm>
            <a:off x="5947829" y="2545545"/>
            <a:ext cx="1325033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Controller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BB04554-35BF-0C49-8106-7E91D782C934}"/>
              </a:ext>
            </a:extLst>
          </p:cNvPr>
          <p:cNvSpPr/>
          <p:nvPr/>
        </p:nvSpPr>
        <p:spPr>
          <a:xfrm>
            <a:off x="5346301" y="5215414"/>
            <a:ext cx="1579032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>
                <a:solidFill>
                  <a:sysClr val="windowText" lastClr="000000"/>
                </a:solidFill>
              </a:rPr>
              <a:t>ControllAdvice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649C768-B575-294F-A818-67AB59C67A7B}"/>
              </a:ext>
            </a:extLst>
          </p:cNvPr>
          <p:cNvSpPr/>
          <p:nvPr/>
        </p:nvSpPr>
        <p:spPr>
          <a:xfrm>
            <a:off x="436436" y="4480353"/>
            <a:ext cx="14478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>
                <a:solidFill>
                  <a:sysClr val="windowText" lastClr="000000"/>
                </a:solidFill>
              </a:rPr>
              <a:t>Componetnt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75401F8-D796-C549-A9EC-E60164CF32AD}"/>
              </a:ext>
            </a:extLst>
          </p:cNvPr>
          <p:cNvSpPr/>
          <p:nvPr/>
        </p:nvSpPr>
        <p:spPr>
          <a:xfrm>
            <a:off x="2503893" y="4070472"/>
            <a:ext cx="931333" cy="5567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>
                <a:solidFill>
                  <a:sysClr val="windowText" lastClr="000000"/>
                </a:solidFill>
              </a:rPr>
              <a:t>api</a:t>
            </a:r>
            <a:endParaRPr kumimoji="1" lang="en-US" altLang="ko-Kore-KR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ko-Kore-KR" dirty="0" err="1">
                <a:solidFill>
                  <a:sysClr val="windowText" lastClr="000000"/>
                </a:solidFill>
              </a:rPr>
              <a:t>axios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5D61ADF-1982-524A-99D3-F3FF2B5DFC71}"/>
              </a:ext>
            </a:extLst>
          </p:cNvPr>
          <p:cNvSpPr/>
          <p:nvPr/>
        </p:nvSpPr>
        <p:spPr>
          <a:xfrm>
            <a:off x="7583485" y="5215414"/>
            <a:ext cx="1325033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Exception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8B08F23-AC4D-284D-98C2-5F1F2A97B97A}"/>
              </a:ext>
            </a:extLst>
          </p:cNvPr>
          <p:cNvSpPr/>
          <p:nvPr/>
        </p:nvSpPr>
        <p:spPr>
          <a:xfrm>
            <a:off x="5119939" y="2079516"/>
            <a:ext cx="1049867" cy="491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>
                <a:solidFill>
                  <a:sysClr val="windowText" lastClr="000000"/>
                </a:solidFill>
              </a:rPr>
              <a:t>Dto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B33204A-ABFD-8E42-B63A-D4960CD10983}"/>
              </a:ext>
            </a:extLst>
          </p:cNvPr>
          <p:cNvSpPr/>
          <p:nvPr/>
        </p:nvSpPr>
        <p:spPr>
          <a:xfrm>
            <a:off x="10337795" y="1997123"/>
            <a:ext cx="1049867" cy="491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Domain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0D313A5A-055A-704B-9165-66BA6B1E7E87}"/>
              </a:ext>
            </a:extLst>
          </p:cNvPr>
          <p:cNvCxnSpPr/>
          <p:nvPr/>
        </p:nvCxnSpPr>
        <p:spPr>
          <a:xfrm>
            <a:off x="4004734" y="874566"/>
            <a:ext cx="0" cy="54694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E7623C8-CC8B-5547-8C85-35AD0756BACA}"/>
              </a:ext>
            </a:extLst>
          </p:cNvPr>
          <p:cNvSpPr/>
          <p:nvPr/>
        </p:nvSpPr>
        <p:spPr>
          <a:xfrm>
            <a:off x="4204903" y="2563908"/>
            <a:ext cx="1325033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Security</a:t>
            </a:r>
          </a:p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filter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69" name="직선 연결선[R] 68">
            <a:extLst>
              <a:ext uri="{FF2B5EF4-FFF2-40B4-BE49-F238E27FC236}">
                <a16:creationId xmlns:a16="http://schemas.microsoft.com/office/drawing/2014/main" id="{C23A4697-0F12-9948-94D9-ADA869E5B2A4}"/>
              </a:ext>
            </a:extLst>
          </p:cNvPr>
          <p:cNvCxnSpPr>
            <a:cxnSpLocks/>
            <a:stCxn id="34" idx="1"/>
            <a:endCxn id="32" idx="3"/>
          </p:cNvCxnSpPr>
          <p:nvPr/>
        </p:nvCxnSpPr>
        <p:spPr>
          <a:xfrm flipH="1">
            <a:off x="1884236" y="4348863"/>
            <a:ext cx="619657" cy="37702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3" name="직선 연결선[R] 72">
            <a:extLst>
              <a:ext uri="{FF2B5EF4-FFF2-40B4-BE49-F238E27FC236}">
                <a16:creationId xmlns:a16="http://schemas.microsoft.com/office/drawing/2014/main" id="{222D23A5-4C79-BC43-B922-AE0DEA00B2B5}"/>
              </a:ext>
            </a:extLst>
          </p:cNvPr>
          <p:cNvCxnSpPr>
            <a:cxnSpLocks/>
            <a:stCxn id="25" idx="1"/>
            <a:endCxn id="26" idx="3"/>
          </p:cNvCxnSpPr>
          <p:nvPr/>
        </p:nvCxnSpPr>
        <p:spPr>
          <a:xfrm flipH="1">
            <a:off x="10599207" y="2791079"/>
            <a:ext cx="527044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0" name="직선 연결선[R] 79">
            <a:extLst>
              <a:ext uri="{FF2B5EF4-FFF2-40B4-BE49-F238E27FC236}">
                <a16:creationId xmlns:a16="http://schemas.microsoft.com/office/drawing/2014/main" id="{5053CBD7-FD7A-4C44-87A3-2D02F0E9375F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6610346" y="3036613"/>
            <a:ext cx="1295128" cy="217880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3" name="직선 연결선[R] 82">
            <a:extLst>
              <a:ext uri="{FF2B5EF4-FFF2-40B4-BE49-F238E27FC236}">
                <a16:creationId xmlns:a16="http://schemas.microsoft.com/office/drawing/2014/main" id="{86082888-92AD-444A-ADC9-438F4811612C}"/>
              </a:ext>
            </a:extLst>
          </p:cNvPr>
          <p:cNvCxnSpPr>
            <a:cxnSpLocks/>
            <a:stCxn id="28" idx="2"/>
            <a:endCxn id="35" idx="0"/>
          </p:cNvCxnSpPr>
          <p:nvPr/>
        </p:nvCxnSpPr>
        <p:spPr>
          <a:xfrm flipH="1">
            <a:off x="8246002" y="3036613"/>
            <a:ext cx="35456" cy="217880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6" name="직선 연결선[R] 85">
            <a:extLst>
              <a:ext uri="{FF2B5EF4-FFF2-40B4-BE49-F238E27FC236}">
                <a16:creationId xmlns:a16="http://schemas.microsoft.com/office/drawing/2014/main" id="{2690F3C4-2807-684E-B1C2-E941A269CBE0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8621311" y="3036613"/>
            <a:ext cx="1315380" cy="217880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9" name="직선 연결선[R] 88">
            <a:extLst>
              <a:ext uri="{FF2B5EF4-FFF2-40B4-BE49-F238E27FC236}">
                <a16:creationId xmlns:a16="http://schemas.microsoft.com/office/drawing/2014/main" id="{D459395F-376F-B746-8F4B-B3280709BFA9}"/>
              </a:ext>
            </a:extLst>
          </p:cNvPr>
          <p:cNvCxnSpPr>
            <a:cxnSpLocks/>
            <a:stCxn id="35" idx="1"/>
            <a:endCxn id="31" idx="3"/>
          </p:cNvCxnSpPr>
          <p:nvPr/>
        </p:nvCxnSpPr>
        <p:spPr>
          <a:xfrm flipH="1">
            <a:off x="6925333" y="5460948"/>
            <a:ext cx="658152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2" name="직선 연결선[R] 91">
            <a:extLst>
              <a:ext uri="{FF2B5EF4-FFF2-40B4-BE49-F238E27FC236}">
                <a16:creationId xmlns:a16="http://schemas.microsoft.com/office/drawing/2014/main" id="{E3FF3459-AA2E-F642-AC0C-EAE53563C7EC}"/>
              </a:ext>
            </a:extLst>
          </p:cNvPr>
          <p:cNvCxnSpPr>
            <a:cxnSpLocks/>
            <a:stCxn id="31" idx="1"/>
            <a:endCxn id="34" idx="3"/>
          </p:cNvCxnSpPr>
          <p:nvPr/>
        </p:nvCxnSpPr>
        <p:spPr>
          <a:xfrm flipH="1" flipV="1">
            <a:off x="3435226" y="4348863"/>
            <a:ext cx="1911075" cy="111208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70998C69-896B-2A4A-B12D-B5EB2A395918}"/>
              </a:ext>
            </a:extLst>
          </p:cNvPr>
          <p:cNvSpPr/>
          <p:nvPr/>
        </p:nvSpPr>
        <p:spPr>
          <a:xfrm>
            <a:off x="4097742" y="4410604"/>
            <a:ext cx="2089942" cy="491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>
                <a:solidFill>
                  <a:sysClr val="windowText" lastClr="000000"/>
                </a:solidFill>
              </a:rPr>
              <a:t>JsonErrorResponse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05" name="직선 연결선[R] 104">
            <a:extLst>
              <a:ext uri="{FF2B5EF4-FFF2-40B4-BE49-F238E27FC236}">
                <a16:creationId xmlns:a16="http://schemas.microsoft.com/office/drawing/2014/main" id="{7E2E48E7-C546-FB47-BD79-F87A0F563EA7}"/>
              </a:ext>
            </a:extLst>
          </p:cNvPr>
          <p:cNvCxnSpPr>
            <a:cxnSpLocks/>
            <a:stCxn id="44" idx="3"/>
            <a:endCxn id="29" idx="1"/>
          </p:cNvCxnSpPr>
          <p:nvPr/>
        </p:nvCxnSpPr>
        <p:spPr>
          <a:xfrm flipV="1">
            <a:off x="5529936" y="2791079"/>
            <a:ext cx="417893" cy="1836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9" name="직선 연결선[R] 108">
            <a:extLst>
              <a:ext uri="{FF2B5EF4-FFF2-40B4-BE49-F238E27FC236}">
                <a16:creationId xmlns:a16="http://schemas.microsoft.com/office/drawing/2014/main" id="{7613CEA0-7F92-E847-800F-8A0C198E22C2}"/>
              </a:ext>
            </a:extLst>
          </p:cNvPr>
          <p:cNvCxnSpPr>
            <a:cxnSpLocks/>
            <a:endCxn id="34" idx="3"/>
          </p:cNvCxnSpPr>
          <p:nvPr/>
        </p:nvCxnSpPr>
        <p:spPr>
          <a:xfrm flipH="1">
            <a:off x="3435226" y="2991696"/>
            <a:ext cx="2512603" cy="135716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3" name="직선 연결선[R] 112">
            <a:extLst>
              <a:ext uri="{FF2B5EF4-FFF2-40B4-BE49-F238E27FC236}">
                <a16:creationId xmlns:a16="http://schemas.microsoft.com/office/drawing/2014/main" id="{464B38D1-B6E7-F145-BA63-C782D9B387E2}"/>
              </a:ext>
            </a:extLst>
          </p:cNvPr>
          <p:cNvCxnSpPr>
            <a:cxnSpLocks/>
            <a:stCxn id="34" idx="3"/>
            <a:endCxn id="44" idx="1"/>
          </p:cNvCxnSpPr>
          <p:nvPr/>
        </p:nvCxnSpPr>
        <p:spPr>
          <a:xfrm flipV="1">
            <a:off x="3435226" y="2809442"/>
            <a:ext cx="769677" cy="153942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23280477-F524-C348-840F-B331FE9475DE}"/>
              </a:ext>
            </a:extLst>
          </p:cNvPr>
          <p:cNvSpPr/>
          <p:nvPr/>
        </p:nvSpPr>
        <p:spPr>
          <a:xfrm>
            <a:off x="4271550" y="3487639"/>
            <a:ext cx="2089942" cy="491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>
                <a:solidFill>
                  <a:sysClr val="windowText" lastClr="000000"/>
                </a:solidFill>
              </a:rPr>
              <a:t>JsonResponse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73F9D4D3-1A71-1447-8C46-470F56963132}"/>
              </a:ext>
            </a:extLst>
          </p:cNvPr>
          <p:cNvSpPr/>
          <p:nvPr/>
        </p:nvSpPr>
        <p:spPr>
          <a:xfrm>
            <a:off x="7024357" y="1035594"/>
            <a:ext cx="2089942" cy="491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800" b="1" dirty="0">
                <a:solidFill>
                  <a:sysClr val="windowText" lastClr="000000"/>
                </a:solidFill>
              </a:rPr>
              <a:t>Backend API</a:t>
            </a:r>
            <a:endParaRPr kumimoji="1" lang="ko-Kore-KR" altLang="en-US" sz="2800" b="1" dirty="0">
              <a:solidFill>
                <a:sysClr val="windowText" lastClr="000000"/>
              </a:solidFill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210B1B28-23CA-6845-A62F-A5E4D1879377}"/>
              </a:ext>
            </a:extLst>
          </p:cNvPr>
          <p:cNvSpPr/>
          <p:nvPr/>
        </p:nvSpPr>
        <p:spPr>
          <a:xfrm>
            <a:off x="462342" y="1175065"/>
            <a:ext cx="2972877" cy="491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800" b="1" dirty="0">
                <a:solidFill>
                  <a:sysClr val="windowText" lastClr="000000"/>
                </a:solidFill>
              </a:rPr>
              <a:t>Front-end</a:t>
            </a:r>
            <a:endParaRPr kumimoji="1" lang="ko-Kore-KR" altLang="en-US" sz="2800" b="1" dirty="0">
              <a:solidFill>
                <a:sysClr val="windowText" lastClr="000000"/>
              </a:solidFill>
            </a:endParaRPr>
          </a:p>
        </p:txBody>
      </p:sp>
      <p:cxnSp>
        <p:nvCxnSpPr>
          <p:cNvPr id="125" name="직선 연결선[R] 124">
            <a:extLst>
              <a:ext uri="{FF2B5EF4-FFF2-40B4-BE49-F238E27FC236}">
                <a16:creationId xmlns:a16="http://schemas.microsoft.com/office/drawing/2014/main" id="{7B52595F-9ADD-544F-BBE1-00C52A62B8D8}"/>
              </a:ext>
            </a:extLst>
          </p:cNvPr>
          <p:cNvCxnSpPr>
            <a:cxnSpLocks/>
          </p:cNvCxnSpPr>
          <p:nvPr/>
        </p:nvCxnSpPr>
        <p:spPr>
          <a:xfrm>
            <a:off x="7278290" y="2665695"/>
            <a:ext cx="340651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7" name="직선 연결선[R] 126">
            <a:extLst>
              <a:ext uri="{FF2B5EF4-FFF2-40B4-BE49-F238E27FC236}">
                <a16:creationId xmlns:a16="http://schemas.microsoft.com/office/drawing/2014/main" id="{9DE1EAFE-306A-6A4E-B538-3D996320EA4D}"/>
              </a:ext>
            </a:extLst>
          </p:cNvPr>
          <p:cNvCxnSpPr>
            <a:cxnSpLocks/>
          </p:cNvCxnSpPr>
          <p:nvPr/>
        </p:nvCxnSpPr>
        <p:spPr>
          <a:xfrm>
            <a:off x="8943974" y="2665695"/>
            <a:ext cx="340651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8" name="직선 연결선[R] 127">
            <a:extLst>
              <a:ext uri="{FF2B5EF4-FFF2-40B4-BE49-F238E27FC236}">
                <a16:creationId xmlns:a16="http://schemas.microsoft.com/office/drawing/2014/main" id="{BE7AB24C-7F32-2C4D-806B-5C53AD7F8605}"/>
              </a:ext>
            </a:extLst>
          </p:cNvPr>
          <p:cNvCxnSpPr>
            <a:cxnSpLocks/>
          </p:cNvCxnSpPr>
          <p:nvPr/>
        </p:nvCxnSpPr>
        <p:spPr>
          <a:xfrm flipH="1">
            <a:off x="8943974" y="2885502"/>
            <a:ext cx="340651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0" name="직선 연결선[R] 129">
            <a:extLst>
              <a:ext uri="{FF2B5EF4-FFF2-40B4-BE49-F238E27FC236}">
                <a16:creationId xmlns:a16="http://schemas.microsoft.com/office/drawing/2014/main" id="{54506393-3F2A-9944-9334-962FBFA304DE}"/>
              </a:ext>
            </a:extLst>
          </p:cNvPr>
          <p:cNvCxnSpPr>
            <a:cxnSpLocks/>
          </p:cNvCxnSpPr>
          <p:nvPr/>
        </p:nvCxnSpPr>
        <p:spPr>
          <a:xfrm flipH="1">
            <a:off x="7275575" y="2885502"/>
            <a:ext cx="340651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9C7A33A3-4E4E-7448-921F-A0F414934D34}"/>
              </a:ext>
            </a:extLst>
          </p:cNvPr>
          <p:cNvSpPr/>
          <p:nvPr/>
        </p:nvSpPr>
        <p:spPr>
          <a:xfrm>
            <a:off x="436436" y="3589829"/>
            <a:ext cx="14478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Views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33203885-DD9F-B14B-8CB1-362A5BF06A8B}"/>
              </a:ext>
            </a:extLst>
          </p:cNvPr>
          <p:cNvSpPr/>
          <p:nvPr/>
        </p:nvSpPr>
        <p:spPr>
          <a:xfrm>
            <a:off x="436436" y="2699305"/>
            <a:ext cx="14478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router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1406508C-F04B-324D-8B14-3A39E5503493}"/>
              </a:ext>
            </a:extLst>
          </p:cNvPr>
          <p:cNvSpPr/>
          <p:nvPr/>
        </p:nvSpPr>
        <p:spPr>
          <a:xfrm>
            <a:off x="436436" y="1808781"/>
            <a:ext cx="14478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>
                <a:solidFill>
                  <a:sysClr val="windowText" lastClr="000000"/>
                </a:solidFill>
              </a:rPr>
              <a:t>App.vue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535D767B-E25A-B247-A86A-63A8A9DCEDB8}"/>
              </a:ext>
            </a:extLst>
          </p:cNvPr>
          <p:cNvSpPr/>
          <p:nvPr/>
        </p:nvSpPr>
        <p:spPr>
          <a:xfrm>
            <a:off x="436436" y="5370877"/>
            <a:ext cx="144780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store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66" name="직선 연결선[R] 165">
            <a:extLst>
              <a:ext uri="{FF2B5EF4-FFF2-40B4-BE49-F238E27FC236}">
                <a16:creationId xmlns:a16="http://schemas.microsoft.com/office/drawing/2014/main" id="{0B44198D-B758-6943-9644-8262E2AF529C}"/>
              </a:ext>
            </a:extLst>
          </p:cNvPr>
          <p:cNvCxnSpPr>
            <a:cxnSpLocks/>
            <a:stCxn id="136" idx="2"/>
            <a:endCxn id="32" idx="0"/>
          </p:cNvCxnSpPr>
          <p:nvPr/>
        </p:nvCxnSpPr>
        <p:spPr>
          <a:xfrm>
            <a:off x="1160336" y="4080897"/>
            <a:ext cx="0" cy="39945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7" name="직선 연결선[R] 186">
            <a:extLst>
              <a:ext uri="{FF2B5EF4-FFF2-40B4-BE49-F238E27FC236}">
                <a16:creationId xmlns:a16="http://schemas.microsoft.com/office/drawing/2014/main" id="{DA9DCBE9-8BBC-274C-AEFC-FC62EF9583BB}"/>
              </a:ext>
            </a:extLst>
          </p:cNvPr>
          <p:cNvCxnSpPr>
            <a:cxnSpLocks/>
            <a:stCxn id="137" idx="2"/>
            <a:endCxn id="136" idx="0"/>
          </p:cNvCxnSpPr>
          <p:nvPr/>
        </p:nvCxnSpPr>
        <p:spPr>
          <a:xfrm>
            <a:off x="1160336" y="3190373"/>
            <a:ext cx="0" cy="39945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0" name="직선 연결선[R] 189">
            <a:extLst>
              <a:ext uri="{FF2B5EF4-FFF2-40B4-BE49-F238E27FC236}">
                <a16:creationId xmlns:a16="http://schemas.microsoft.com/office/drawing/2014/main" id="{6556422D-5A72-5448-ADE2-3B9DEB98E98E}"/>
              </a:ext>
            </a:extLst>
          </p:cNvPr>
          <p:cNvCxnSpPr>
            <a:cxnSpLocks/>
            <a:stCxn id="164" idx="2"/>
            <a:endCxn id="137" idx="0"/>
          </p:cNvCxnSpPr>
          <p:nvPr/>
        </p:nvCxnSpPr>
        <p:spPr>
          <a:xfrm>
            <a:off x="1160336" y="2299849"/>
            <a:ext cx="0" cy="39945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3" name="직선 연결선[R] 192">
            <a:extLst>
              <a:ext uri="{FF2B5EF4-FFF2-40B4-BE49-F238E27FC236}">
                <a16:creationId xmlns:a16="http://schemas.microsoft.com/office/drawing/2014/main" id="{417392B6-1866-B54C-AF96-F95A45264A7F}"/>
              </a:ext>
            </a:extLst>
          </p:cNvPr>
          <p:cNvCxnSpPr>
            <a:cxnSpLocks/>
            <a:stCxn id="165" idx="0"/>
            <a:endCxn id="32" idx="2"/>
          </p:cNvCxnSpPr>
          <p:nvPr/>
        </p:nvCxnSpPr>
        <p:spPr>
          <a:xfrm flipV="1">
            <a:off x="1160336" y="4971421"/>
            <a:ext cx="0" cy="39945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6" name="직사각형 195">
            <a:extLst>
              <a:ext uri="{FF2B5EF4-FFF2-40B4-BE49-F238E27FC236}">
                <a16:creationId xmlns:a16="http://schemas.microsoft.com/office/drawing/2014/main" id="{AFFD70F0-8AFE-B54F-BF47-F412016202D2}"/>
              </a:ext>
            </a:extLst>
          </p:cNvPr>
          <p:cNvSpPr/>
          <p:nvPr/>
        </p:nvSpPr>
        <p:spPr>
          <a:xfrm>
            <a:off x="2561973" y="5370877"/>
            <a:ext cx="835410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cookie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97" name="직선 연결선[R] 196">
            <a:extLst>
              <a:ext uri="{FF2B5EF4-FFF2-40B4-BE49-F238E27FC236}">
                <a16:creationId xmlns:a16="http://schemas.microsoft.com/office/drawing/2014/main" id="{5C5B8145-DA3A-0242-A22F-8BAFABC2C5C3}"/>
              </a:ext>
            </a:extLst>
          </p:cNvPr>
          <p:cNvCxnSpPr>
            <a:cxnSpLocks/>
            <a:stCxn id="165" idx="3"/>
            <a:endCxn id="196" idx="1"/>
          </p:cNvCxnSpPr>
          <p:nvPr/>
        </p:nvCxnSpPr>
        <p:spPr>
          <a:xfrm>
            <a:off x="1884236" y="5616411"/>
            <a:ext cx="677737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6" name="직사각형 205">
            <a:extLst>
              <a:ext uri="{FF2B5EF4-FFF2-40B4-BE49-F238E27FC236}">
                <a16:creationId xmlns:a16="http://schemas.microsoft.com/office/drawing/2014/main" id="{BD6F1616-AB0F-2349-900C-ACF41BCB1306}"/>
              </a:ext>
            </a:extLst>
          </p:cNvPr>
          <p:cNvSpPr/>
          <p:nvPr/>
        </p:nvSpPr>
        <p:spPr>
          <a:xfrm>
            <a:off x="5929376" y="6036596"/>
            <a:ext cx="4669825" cy="4910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JUNIT5 test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337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04F1691-5957-6946-8A0E-69970EAA54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4" t="18916" r="4075" b="26468"/>
          <a:stretch/>
        </p:blipFill>
        <p:spPr>
          <a:xfrm>
            <a:off x="409665" y="405912"/>
            <a:ext cx="3175001" cy="79601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C91E2BC-EEA9-7F4E-9C01-575954F76F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58" t="30939" r="19986" b="23160"/>
          <a:stretch/>
        </p:blipFill>
        <p:spPr>
          <a:xfrm>
            <a:off x="3931527" y="389693"/>
            <a:ext cx="2074719" cy="85146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DAE0F2C-CCA9-C84D-8F61-5AAF342B3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087" y="256358"/>
            <a:ext cx="1717640" cy="140607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217363F-037B-864D-A851-33B7A87975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3630" y="330047"/>
            <a:ext cx="1934801" cy="100141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9C392890-0A6B-064E-8BE4-990E5A791797}"/>
              </a:ext>
            </a:extLst>
          </p:cNvPr>
          <p:cNvSpPr/>
          <p:nvPr/>
        </p:nvSpPr>
        <p:spPr>
          <a:xfrm>
            <a:off x="196032" y="218419"/>
            <a:ext cx="11799935" cy="226914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DB21612-5722-EC44-B258-753F6381A3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5068" y="1591081"/>
            <a:ext cx="2557424" cy="62528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A6619D1B-86CB-3549-810B-04FC39B393FE}"/>
              </a:ext>
            </a:extLst>
          </p:cNvPr>
          <p:cNvSpPr/>
          <p:nvPr/>
        </p:nvSpPr>
        <p:spPr>
          <a:xfrm>
            <a:off x="196032" y="3829987"/>
            <a:ext cx="11799935" cy="28095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E0D83EA-FB1D-634B-A81B-9318B23790D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425" t="9811" r="20500" b="15183"/>
          <a:stretch/>
        </p:blipFill>
        <p:spPr>
          <a:xfrm>
            <a:off x="637578" y="3974973"/>
            <a:ext cx="1939124" cy="119072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234C5C1-F9ED-7C4A-B1A2-309471A6EC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9564" y="4061166"/>
            <a:ext cx="3409950" cy="105674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954940F-F0AB-1E47-B0DF-970D6E36FF7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9447" t="18189" r="10932" b="22165"/>
          <a:stretch/>
        </p:blipFill>
        <p:spPr>
          <a:xfrm>
            <a:off x="592983" y="5525106"/>
            <a:ext cx="2385483" cy="69301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DEFE0F3-4488-C04A-9E81-DBF15E5E4C8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718" t="9642" r="9355" b="15311"/>
          <a:stretch/>
        </p:blipFill>
        <p:spPr>
          <a:xfrm>
            <a:off x="5113916" y="5452111"/>
            <a:ext cx="1836862" cy="75506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2F7C1A3-1690-7843-A7CA-044699DA7CA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54518" y="5375300"/>
            <a:ext cx="1054676" cy="105467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A2B3841-3D70-6D42-8CC7-4D5B5BB95BF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82117" y="5349086"/>
            <a:ext cx="1013258" cy="1013258"/>
          </a:xfrm>
          <a:prstGeom prst="rect">
            <a:avLst/>
          </a:prstGeom>
        </p:spPr>
      </p:pic>
      <p:pic>
        <p:nvPicPr>
          <p:cNvPr id="19" name="그림 18" descr="그리기이(가) 표시된 사진&#10;&#10;자동 생성된 설명">
            <a:extLst>
              <a:ext uri="{FF2B5EF4-FFF2-40B4-BE49-F238E27FC236}">
                <a16:creationId xmlns:a16="http://schemas.microsoft.com/office/drawing/2014/main" id="{26147454-BAED-2F41-8837-868935DBDD2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4870" t="13605" r="14005" b="5098"/>
          <a:stretch/>
        </p:blipFill>
        <p:spPr>
          <a:xfrm>
            <a:off x="9606792" y="4061166"/>
            <a:ext cx="1508479" cy="1238957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0B7F6F4-527A-6A40-B5E1-77F4D88857F3}"/>
              </a:ext>
            </a:extLst>
          </p:cNvPr>
          <p:cNvCxnSpPr>
            <a:cxnSpLocks/>
          </p:cNvCxnSpPr>
          <p:nvPr/>
        </p:nvCxnSpPr>
        <p:spPr>
          <a:xfrm>
            <a:off x="2963940" y="2703294"/>
            <a:ext cx="0" cy="943489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9557E6E-3061-574B-9733-BA509FBFFFF8}"/>
              </a:ext>
            </a:extLst>
          </p:cNvPr>
          <p:cNvSpPr/>
          <p:nvPr/>
        </p:nvSpPr>
        <p:spPr>
          <a:xfrm>
            <a:off x="2963940" y="2698056"/>
            <a:ext cx="1960103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200" b="1" dirty="0">
                <a:solidFill>
                  <a:schemeClr val="tx1"/>
                </a:solidFill>
                <a:latin typeface="+mj-ea"/>
                <a:ea typeface="+mj-ea"/>
              </a:rPr>
              <a:t>RESTful</a:t>
            </a:r>
            <a:endParaRPr kumimoji="1" lang="ko-Kore-KR" altLang="en-US" sz="3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90FAF62-5263-254A-B89C-C65953A881F5}"/>
              </a:ext>
            </a:extLst>
          </p:cNvPr>
          <p:cNvSpPr/>
          <p:nvPr/>
        </p:nvSpPr>
        <p:spPr>
          <a:xfrm>
            <a:off x="8726100" y="1573160"/>
            <a:ext cx="3269867" cy="9144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600" b="1" dirty="0">
                <a:solidFill>
                  <a:schemeClr val="tx1"/>
                </a:solidFill>
                <a:latin typeface="+mj-ea"/>
                <a:ea typeface="+mj-ea"/>
              </a:rPr>
              <a:t>Back-end API</a:t>
            </a:r>
            <a:endParaRPr kumimoji="1" lang="ko-Kore-KR" altLang="en-US" sz="36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9B728EC-2BC6-2E48-A800-7AA84D6BFE8A}"/>
              </a:ext>
            </a:extLst>
          </p:cNvPr>
          <p:cNvSpPr/>
          <p:nvPr/>
        </p:nvSpPr>
        <p:spPr>
          <a:xfrm>
            <a:off x="8726099" y="5725573"/>
            <a:ext cx="3269867" cy="9144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b="1" dirty="0">
                <a:solidFill>
                  <a:schemeClr val="tx1"/>
                </a:solidFill>
                <a:latin typeface="+mj-ea"/>
                <a:ea typeface="+mj-ea"/>
              </a:rPr>
              <a:t>Front-end</a:t>
            </a:r>
            <a:endParaRPr kumimoji="1" lang="ko-Kore-KR" altLang="en-US" sz="36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1DC9A8C-052C-D24C-A3C1-0A278F750D7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88410" y="2701988"/>
            <a:ext cx="914400" cy="914400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EEC8EE-FBFC-3B48-91A6-3A607902F831}"/>
              </a:ext>
            </a:extLst>
          </p:cNvPr>
          <p:cNvSpPr/>
          <p:nvPr/>
        </p:nvSpPr>
        <p:spPr>
          <a:xfrm>
            <a:off x="9812035" y="2650635"/>
            <a:ext cx="2158239" cy="100141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ko-Kore-KR" sz="3600" b="1" dirty="0">
                <a:solidFill>
                  <a:schemeClr val="tx1"/>
                </a:solidFill>
                <a:latin typeface="+mj-ea"/>
                <a:ea typeface="+mj-ea"/>
              </a:rPr>
              <a:t>Tool</a:t>
            </a:r>
            <a:endParaRPr kumimoji="1" lang="ko-Kore-KR" altLang="en-US" sz="36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5FADE3B8-511B-6F45-B880-B014544D536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792264" y="2790105"/>
            <a:ext cx="1704926" cy="711947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E351F774-C4E2-9448-A653-F60BE14CAEB5}"/>
              </a:ext>
            </a:extLst>
          </p:cNvPr>
          <p:cNvSpPr/>
          <p:nvPr/>
        </p:nvSpPr>
        <p:spPr>
          <a:xfrm>
            <a:off x="7565608" y="2645374"/>
            <a:ext cx="2158239" cy="100141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ko-Kore-KR" altLang="en-US" sz="36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9104B52F-2C1A-C549-9F75-CCC765A2068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323314" y="2836528"/>
            <a:ext cx="2098648" cy="643531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A5072FF8-4E10-1B4B-B053-039539E30B15}"/>
              </a:ext>
            </a:extLst>
          </p:cNvPr>
          <p:cNvSpPr/>
          <p:nvPr/>
        </p:nvSpPr>
        <p:spPr>
          <a:xfrm>
            <a:off x="5323314" y="2645372"/>
            <a:ext cx="2158239" cy="100141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ko-Kore-KR" altLang="en-US" sz="36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AEEE40A1-878E-3D45-A8C2-22DD7665E90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9665" y="1573160"/>
            <a:ext cx="2468237" cy="625287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F936B580-8192-E64A-8B9C-CDBA87A08F64}"/>
              </a:ext>
            </a:extLst>
          </p:cNvPr>
          <p:cNvSpPr/>
          <p:nvPr/>
        </p:nvSpPr>
        <p:spPr>
          <a:xfrm>
            <a:off x="0" y="2717838"/>
            <a:ext cx="2875750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200" b="1" dirty="0">
                <a:solidFill>
                  <a:schemeClr val="tx1"/>
                </a:solidFill>
                <a:latin typeface="+mj-ea"/>
                <a:ea typeface="+mj-ea"/>
              </a:rPr>
              <a:t>JWT + JSON</a:t>
            </a:r>
            <a:endParaRPr kumimoji="1" lang="ko-Kore-KR" altLang="en-US" sz="3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3697174-0295-5E44-9765-C0708E74C2F3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369510" y="1578147"/>
            <a:ext cx="2109938" cy="64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66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그룹 97">
            <a:extLst>
              <a:ext uri="{FF2B5EF4-FFF2-40B4-BE49-F238E27FC236}">
                <a16:creationId xmlns:a16="http://schemas.microsoft.com/office/drawing/2014/main" id="{641AD515-E89A-A84E-8A33-E3F0E73B7EFF}"/>
              </a:ext>
            </a:extLst>
          </p:cNvPr>
          <p:cNvGrpSpPr/>
          <p:nvPr/>
        </p:nvGrpSpPr>
        <p:grpSpPr>
          <a:xfrm>
            <a:off x="3296453" y="541130"/>
            <a:ext cx="7746709" cy="5395126"/>
            <a:chOff x="1569253" y="524197"/>
            <a:chExt cx="7746709" cy="5395126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AFFCA481-B416-4248-9CD3-69D19B2FF089}"/>
                </a:ext>
              </a:extLst>
            </p:cNvPr>
            <p:cNvGrpSpPr/>
            <p:nvPr/>
          </p:nvGrpSpPr>
          <p:grpSpPr>
            <a:xfrm>
              <a:off x="4194211" y="524197"/>
              <a:ext cx="1828800" cy="2273081"/>
              <a:chOff x="4310019" y="884301"/>
              <a:chExt cx="1828800" cy="2430615"/>
            </a:xfrm>
          </p:grpSpPr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F25AFCE9-A157-9944-8FC7-D5A4A821E5C6}"/>
                  </a:ext>
                </a:extLst>
              </p:cNvPr>
              <p:cNvSpPr/>
              <p:nvPr/>
            </p:nvSpPr>
            <p:spPr>
              <a:xfrm>
                <a:off x="4310019" y="884301"/>
                <a:ext cx="1828800" cy="357352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user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5253FDB5-DD39-8C4F-8D24-2C57070E1941}"/>
                  </a:ext>
                </a:extLst>
              </p:cNvPr>
              <p:cNvSpPr/>
              <p:nvPr/>
            </p:nvSpPr>
            <p:spPr>
              <a:xfrm>
                <a:off x="4310019" y="1241653"/>
                <a:ext cx="515007" cy="357352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PK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6EEF8F82-F46A-C549-8E21-C0B5610CEABC}"/>
                  </a:ext>
                </a:extLst>
              </p:cNvPr>
              <p:cNvSpPr/>
              <p:nvPr/>
            </p:nvSpPr>
            <p:spPr>
              <a:xfrm>
                <a:off x="4820647" y="1241655"/>
                <a:ext cx="1318171" cy="361245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user_id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A94DC86A-B917-E24C-B789-4E1E8AF011A0}"/>
                  </a:ext>
                </a:extLst>
              </p:cNvPr>
              <p:cNvSpPr/>
              <p:nvPr/>
            </p:nvSpPr>
            <p:spPr>
              <a:xfrm>
                <a:off x="4825026" y="1599004"/>
                <a:ext cx="1308538" cy="1715912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name</a:t>
                </a:r>
              </a:p>
              <a:p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email</a:t>
                </a:r>
              </a:p>
              <a:p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password</a:t>
                </a: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call_prod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phone_number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join_date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000" dirty="0" err="1">
                    <a:solidFill>
                      <a:schemeClr val="tx1"/>
                    </a:solidFill>
                  </a:rPr>
                  <a:t>is_membership_user</a:t>
                </a:r>
                <a:endParaRPr kumimoji="1" lang="en-US" altLang="ko-Kore-KR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F88A1D5-4430-C340-9EE3-7A52DEFB3ADE}"/>
                  </a:ext>
                </a:extLst>
              </p:cNvPr>
              <p:cNvSpPr/>
              <p:nvPr/>
            </p:nvSpPr>
            <p:spPr>
              <a:xfrm>
                <a:off x="4310019" y="1599004"/>
                <a:ext cx="515007" cy="1715910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B17CC8D6-9EE9-3B4D-8BC1-20671ED0B2F0}"/>
                </a:ext>
              </a:extLst>
            </p:cNvPr>
            <p:cNvGrpSpPr/>
            <p:nvPr/>
          </p:nvGrpSpPr>
          <p:grpSpPr>
            <a:xfrm>
              <a:off x="7487162" y="524197"/>
              <a:ext cx="1828800" cy="2267828"/>
              <a:chOff x="6947921" y="889555"/>
              <a:chExt cx="1828800" cy="2267828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38216795-5051-5E44-9DD2-5995E779576A}"/>
                  </a:ext>
                </a:extLst>
              </p:cNvPr>
              <p:cNvSpPr/>
              <p:nvPr/>
            </p:nvSpPr>
            <p:spPr>
              <a:xfrm>
                <a:off x="6947921" y="889555"/>
                <a:ext cx="1828800" cy="357352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membership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53625B46-4064-3849-BAAB-924FB056414F}"/>
                  </a:ext>
                </a:extLst>
              </p:cNvPr>
              <p:cNvSpPr/>
              <p:nvPr/>
            </p:nvSpPr>
            <p:spPr>
              <a:xfrm>
                <a:off x="6947921" y="1246907"/>
                <a:ext cx="515007" cy="357352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dirty="0">
                    <a:solidFill>
                      <a:schemeClr val="tx1"/>
                    </a:solidFill>
                  </a:rPr>
                  <a:t>PK</a:t>
                </a:r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FDF5A6EC-9841-E346-BEB6-C40DA7B24D1E}"/>
                  </a:ext>
                </a:extLst>
              </p:cNvPr>
              <p:cNvSpPr/>
              <p:nvPr/>
            </p:nvSpPr>
            <p:spPr>
              <a:xfrm>
                <a:off x="7462927" y="1244209"/>
                <a:ext cx="1313793" cy="357351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mebership_id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34A68DFD-CE60-2145-9CF9-8B4BC1190687}"/>
                  </a:ext>
                </a:extLst>
              </p:cNvPr>
              <p:cNvSpPr/>
              <p:nvPr/>
            </p:nvSpPr>
            <p:spPr>
              <a:xfrm>
                <a:off x="7457672" y="1604261"/>
                <a:ext cx="1319049" cy="352096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user_id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0FAA9C7F-C60D-CE41-A2F6-6B290486A005}"/>
                  </a:ext>
                </a:extLst>
              </p:cNvPr>
              <p:cNvSpPr/>
              <p:nvPr/>
            </p:nvSpPr>
            <p:spPr>
              <a:xfrm>
                <a:off x="6947921" y="1604256"/>
                <a:ext cx="515006" cy="353420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dirty="0">
                    <a:solidFill>
                      <a:schemeClr val="tx1"/>
                    </a:solidFill>
                  </a:rPr>
                  <a:t>FK</a:t>
                </a:r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6FDA4223-9CD2-6F47-A565-1CB49792C63E}"/>
                  </a:ext>
                </a:extLst>
              </p:cNvPr>
              <p:cNvSpPr/>
              <p:nvPr/>
            </p:nvSpPr>
            <p:spPr>
              <a:xfrm>
                <a:off x="7462928" y="1953658"/>
                <a:ext cx="1313793" cy="1203725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available_point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card_number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create_date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200" dirty="0" err="1">
                    <a:solidFill>
                      <a:schemeClr val="tx1"/>
                    </a:solidFill>
                  </a:rPr>
                  <a:t>vip_choice_count</a:t>
                </a:r>
                <a:endParaRPr kumimoji="1" lang="en-US" altLang="ko-Kore-KR" sz="12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100" dirty="0" err="1">
                    <a:solidFill>
                      <a:schemeClr val="tx1"/>
                    </a:solidFill>
                  </a:rPr>
                  <a:t>vvip_choice_count</a:t>
                </a:r>
                <a:endParaRPr kumimoji="1" lang="en-US" altLang="ko-Kore-KR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1B64FF66-44E5-C542-9635-5F49C44B0CA5}"/>
                  </a:ext>
                </a:extLst>
              </p:cNvPr>
              <p:cNvSpPr/>
              <p:nvPr/>
            </p:nvSpPr>
            <p:spPr>
              <a:xfrm>
                <a:off x="6947921" y="1953659"/>
                <a:ext cx="515007" cy="1203724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88773ABD-6632-FB4B-93E9-089B4C233154}"/>
                </a:ext>
              </a:extLst>
            </p:cNvPr>
            <p:cNvGrpSpPr/>
            <p:nvPr/>
          </p:nvGrpSpPr>
          <p:grpSpPr>
            <a:xfrm>
              <a:off x="1569253" y="524197"/>
              <a:ext cx="1828800" cy="1081328"/>
              <a:chOff x="1669393" y="884301"/>
              <a:chExt cx="1828800" cy="1081328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26A871A-24FC-E54B-BD07-0C344B571830}"/>
                  </a:ext>
                </a:extLst>
              </p:cNvPr>
              <p:cNvSpPr/>
              <p:nvPr/>
            </p:nvSpPr>
            <p:spPr>
              <a:xfrm>
                <a:off x="1669393" y="884301"/>
                <a:ext cx="1828800" cy="357352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user_roles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7BE8F045-7E26-1C49-8F13-7D6215065CEC}"/>
                  </a:ext>
                </a:extLst>
              </p:cNvPr>
              <p:cNvSpPr/>
              <p:nvPr/>
            </p:nvSpPr>
            <p:spPr>
              <a:xfrm>
                <a:off x="1669393" y="1241653"/>
                <a:ext cx="515007" cy="357352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100" dirty="0">
                    <a:solidFill>
                      <a:schemeClr val="tx1"/>
                    </a:solidFill>
                  </a:rPr>
                  <a:t>PK,FK</a:t>
                </a:r>
                <a:endParaRPr kumimoji="1" lang="ko-Kore-KR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4CB5F474-4D41-4648-B5DA-2672B15D07E5}"/>
                  </a:ext>
                </a:extLst>
              </p:cNvPr>
              <p:cNvSpPr/>
              <p:nvPr/>
            </p:nvSpPr>
            <p:spPr>
              <a:xfrm>
                <a:off x="2187123" y="1241654"/>
                <a:ext cx="1311069" cy="357348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user_id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6850B30A-4839-7C4E-8CCF-A897325B6D51}"/>
                  </a:ext>
                </a:extLst>
              </p:cNvPr>
              <p:cNvSpPr/>
              <p:nvPr/>
            </p:nvSpPr>
            <p:spPr>
              <a:xfrm>
                <a:off x="2184400" y="1599006"/>
                <a:ext cx="1311164" cy="366623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roles</a:t>
                </a: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D96D011E-CCE7-3E42-B388-A059DD11AA7E}"/>
                  </a:ext>
                </a:extLst>
              </p:cNvPr>
              <p:cNvSpPr/>
              <p:nvPr/>
            </p:nvSpPr>
            <p:spPr>
              <a:xfrm>
                <a:off x="1669393" y="1599004"/>
                <a:ext cx="515007" cy="366623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ABE9131E-E084-7B47-92FE-7CE4A72AD4F9}"/>
                </a:ext>
              </a:extLst>
            </p:cNvPr>
            <p:cNvGrpSpPr/>
            <p:nvPr/>
          </p:nvGrpSpPr>
          <p:grpSpPr>
            <a:xfrm>
              <a:off x="7481907" y="3577867"/>
              <a:ext cx="1828800" cy="1643173"/>
              <a:chOff x="6947921" y="3610567"/>
              <a:chExt cx="1828800" cy="1643173"/>
            </a:xfrm>
          </p:grpSpPr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D30DD1D5-C4A2-5547-8CD7-48C1F172ADC4}"/>
                  </a:ext>
                </a:extLst>
              </p:cNvPr>
              <p:cNvSpPr/>
              <p:nvPr/>
            </p:nvSpPr>
            <p:spPr>
              <a:xfrm>
                <a:off x="6947921" y="3610567"/>
                <a:ext cx="1828800" cy="357352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item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833447D2-32E2-0543-ADDA-645A11516831}"/>
                  </a:ext>
                </a:extLst>
              </p:cNvPr>
              <p:cNvSpPr/>
              <p:nvPr/>
            </p:nvSpPr>
            <p:spPr>
              <a:xfrm>
                <a:off x="6947921" y="3967919"/>
                <a:ext cx="515007" cy="357352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PK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0C27672E-0C53-9D4F-9409-FDD8E9990332}"/>
                  </a:ext>
                </a:extLst>
              </p:cNvPr>
              <p:cNvSpPr/>
              <p:nvPr/>
            </p:nvSpPr>
            <p:spPr>
              <a:xfrm>
                <a:off x="7462927" y="3967920"/>
                <a:ext cx="1313794" cy="357347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item_id</a:t>
                </a:r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40A9C2C1-BB1E-B04E-B80C-E3D9D73844EB}"/>
                  </a:ext>
                </a:extLst>
              </p:cNvPr>
              <p:cNvSpPr/>
              <p:nvPr/>
            </p:nvSpPr>
            <p:spPr>
              <a:xfrm>
                <a:off x="7462928" y="4325269"/>
                <a:ext cx="1313793" cy="928471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category</a:t>
                </a: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month_count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name</a:t>
                </a:r>
              </a:p>
              <a:p>
                <a:r>
                  <a:rPr kumimoji="1" lang="en-US" altLang="ko-Kore-KR" sz="1400" dirty="0">
                    <a:solidFill>
                      <a:schemeClr val="tx1"/>
                    </a:solidFill>
                  </a:rPr>
                  <a:t>price</a:t>
                </a: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08BEE12C-4C9B-B04F-BF76-5082CB3B3A90}"/>
                  </a:ext>
                </a:extLst>
              </p:cNvPr>
              <p:cNvSpPr/>
              <p:nvPr/>
            </p:nvSpPr>
            <p:spPr>
              <a:xfrm>
                <a:off x="6947921" y="4325270"/>
                <a:ext cx="515007" cy="928469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sz="14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36250076-3686-8E42-902E-1874D0EDDF97}"/>
                </a:ext>
              </a:extLst>
            </p:cNvPr>
            <p:cNvGrpSpPr/>
            <p:nvPr/>
          </p:nvGrpSpPr>
          <p:grpSpPr>
            <a:xfrm>
              <a:off x="4194211" y="3577867"/>
              <a:ext cx="1836683" cy="2341456"/>
              <a:chOff x="4194211" y="3610566"/>
              <a:chExt cx="1836683" cy="2341456"/>
            </a:xfrm>
          </p:grpSpPr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6543B856-1DD5-DF4B-A106-C6E5FEF963AE}"/>
                  </a:ext>
                </a:extLst>
              </p:cNvPr>
              <p:cNvGrpSpPr/>
              <p:nvPr/>
            </p:nvGrpSpPr>
            <p:grpSpPr>
              <a:xfrm>
                <a:off x="4194211" y="3610566"/>
                <a:ext cx="1836683" cy="714704"/>
                <a:chOff x="6940038" y="3610567"/>
                <a:chExt cx="1836683" cy="714704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D353DE88-15F8-C040-AA3D-BE74462BC27D}"/>
                    </a:ext>
                  </a:extLst>
                </p:cNvPr>
                <p:cNvSpPr/>
                <p:nvPr/>
              </p:nvSpPr>
              <p:spPr>
                <a:xfrm>
                  <a:off x="6940038" y="3610567"/>
                  <a:ext cx="1834051" cy="357352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sz="1400" dirty="0">
                      <a:solidFill>
                        <a:schemeClr val="tx1"/>
                      </a:solidFill>
                    </a:rPr>
                    <a:t>history</a:t>
                  </a:r>
                  <a:endParaRPr kumimoji="1" lang="ko-Kore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직사각형 43">
                  <a:extLst>
                    <a:ext uri="{FF2B5EF4-FFF2-40B4-BE49-F238E27FC236}">
                      <a16:creationId xmlns:a16="http://schemas.microsoft.com/office/drawing/2014/main" id="{EDA56F46-AE80-E544-AFA7-AEC9928621C1}"/>
                    </a:ext>
                  </a:extLst>
                </p:cNvPr>
                <p:cNvSpPr/>
                <p:nvPr/>
              </p:nvSpPr>
              <p:spPr>
                <a:xfrm>
                  <a:off x="6940038" y="3967919"/>
                  <a:ext cx="515007" cy="357352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sz="1400" dirty="0">
                      <a:solidFill>
                        <a:schemeClr val="tx1"/>
                      </a:solidFill>
                    </a:rPr>
                    <a:t>PK</a:t>
                  </a:r>
                  <a:endParaRPr kumimoji="1" lang="ko-Kore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C8283463-AF85-4647-B4EB-FA3F3E219754}"/>
                    </a:ext>
                  </a:extLst>
                </p:cNvPr>
                <p:cNvSpPr/>
                <p:nvPr/>
              </p:nvSpPr>
              <p:spPr>
                <a:xfrm>
                  <a:off x="7450667" y="3967920"/>
                  <a:ext cx="1326054" cy="357347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kumimoji="1" lang="en-US" altLang="ko-Kore-KR" sz="1400" dirty="0" err="1">
                      <a:solidFill>
                        <a:schemeClr val="tx1"/>
                      </a:solidFill>
                    </a:rPr>
                    <a:t>history_id</a:t>
                  </a:r>
                  <a:endParaRPr kumimoji="1" lang="ko-Kore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BD5DF063-53FD-D945-889A-A6DD8EBE2788}"/>
                  </a:ext>
                </a:extLst>
              </p:cNvPr>
              <p:cNvSpPr/>
              <p:nvPr/>
            </p:nvSpPr>
            <p:spPr>
              <a:xfrm>
                <a:off x="4709219" y="4326507"/>
                <a:ext cx="1319048" cy="697049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user_id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Item_id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200" dirty="0" err="1">
                    <a:solidFill>
                      <a:schemeClr val="tx1"/>
                    </a:solidFill>
                  </a:rPr>
                  <a:t>membership_id</a:t>
                </a:r>
                <a:endParaRPr kumimoji="1" lang="en-US" altLang="ko-Kore-KR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121D7593-E9BB-9840-8307-D417EAEB5522}"/>
                  </a:ext>
                </a:extLst>
              </p:cNvPr>
              <p:cNvSpPr/>
              <p:nvPr/>
            </p:nvSpPr>
            <p:spPr>
              <a:xfrm>
                <a:off x="4194212" y="4328912"/>
                <a:ext cx="510628" cy="694643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dirty="0">
                    <a:solidFill>
                      <a:schemeClr val="tx1"/>
                    </a:solidFill>
                  </a:rPr>
                  <a:t>FK</a:t>
                </a:r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C3806BCA-004D-174E-B0F2-78F848A084CE}"/>
                  </a:ext>
                </a:extLst>
              </p:cNvPr>
              <p:cNvSpPr/>
              <p:nvPr/>
            </p:nvSpPr>
            <p:spPr>
              <a:xfrm>
                <a:off x="4709214" y="5023553"/>
                <a:ext cx="1319048" cy="928469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sz="1200" dirty="0" err="1">
                    <a:solidFill>
                      <a:schemeClr val="tx1"/>
                    </a:solidFill>
                  </a:rPr>
                  <a:t>previoud</a:t>
                </a:r>
                <a:r>
                  <a:rPr kumimoji="1" lang="en-US" altLang="ko-Kore-KR" sz="1200" dirty="0">
                    <a:solidFill>
                      <a:schemeClr val="tx1"/>
                    </a:solidFill>
                  </a:rPr>
                  <a:t>__point</a:t>
                </a: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remain_point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using_point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  <a:p>
                <a:r>
                  <a:rPr kumimoji="1" lang="en-US" altLang="ko-Kore-KR" sz="1400" dirty="0" err="1">
                    <a:solidFill>
                      <a:schemeClr val="tx1"/>
                    </a:solidFill>
                  </a:rPr>
                  <a:t>using_date</a:t>
                </a:r>
                <a:endParaRPr kumimoji="1" lang="en-US" altLang="ko-Kore-KR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9BB58751-56E7-5447-B17D-F5FF9EDC0D36}"/>
                  </a:ext>
                </a:extLst>
              </p:cNvPr>
              <p:cNvSpPr/>
              <p:nvPr/>
            </p:nvSpPr>
            <p:spPr>
              <a:xfrm>
                <a:off x="4194211" y="5023553"/>
                <a:ext cx="510628" cy="928469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C35501EA-7848-9E40-86A4-D077C5A5BE4E}"/>
                </a:ext>
              </a:extLst>
            </p:cNvPr>
            <p:cNvGrpSpPr/>
            <p:nvPr/>
          </p:nvGrpSpPr>
          <p:grpSpPr>
            <a:xfrm rot="10800000">
              <a:off x="3398052" y="1000375"/>
              <a:ext cx="796159" cy="114302"/>
              <a:chOff x="2065574" y="3018365"/>
              <a:chExt cx="796159" cy="114302"/>
            </a:xfrm>
          </p:grpSpPr>
          <p:cxnSp>
            <p:nvCxnSpPr>
              <p:cNvPr id="56" name="직선 연결선[R] 55">
                <a:extLst>
                  <a:ext uri="{FF2B5EF4-FFF2-40B4-BE49-F238E27FC236}">
                    <a16:creationId xmlns:a16="http://schemas.microsoft.com/office/drawing/2014/main" id="{CF98C160-80CA-7343-BAC4-3E634C57F15A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2065574" y="3073400"/>
                <a:ext cx="796158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[R] 56">
                <a:extLst>
                  <a:ext uri="{FF2B5EF4-FFF2-40B4-BE49-F238E27FC236}">
                    <a16:creationId xmlns:a16="http://schemas.microsoft.com/office/drawing/2014/main" id="{EFE8042A-97EA-DF4D-AA93-AF1AA9B378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43200" y="3073400"/>
                <a:ext cx="118533" cy="59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[R] 62">
                <a:extLst>
                  <a:ext uri="{FF2B5EF4-FFF2-40B4-BE49-F238E27FC236}">
                    <a16:creationId xmlns:a16="http://schemas.microsoft.com/office/drawing/2014/main" id="{BBDF6767-DD63-2343-8C2C-0F3C88DCABF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42517" y="3018365"/>
                <a:ext cx="118533" cy="59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AA804860-BECF-F54A-B169-B18F98584F18}"/>
                </a:ext>
              </a:extLst>
            </p:cNvPr>
            <p:cNvGrpSpPr/>
            <p:nvPr/>
          </p:nvGrpSpPr>
          <p:grpSpPr>
            <a:xfrm rot="5400000">
              <a:off x="4720759" y="3129219"/>
              <a:ext cx="775704" cy="114302"/>
              <a:chOff x="2086029" y="3018365"/>
              <a:chExt cx="775704" cy="114302"/>
            </a:xfrm>
          </p:grpSpPr>
          <p:cxnSp>
            <p:nvCxnSpPr>
              <p:cNvPr id="66" name="직선 연결선[R] 65">
                <a:extLst>
                  <a:ext uri="{FF2B5EF4-FFF2-40B4-BE49-F238E27FC236}">
                    <a16:creationId xmlns:a16="http://schemas.microsoft.com/office/drawing/2014/main" id="{1A10457E-FCF6-8F46-98EB-6E7E44945831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2471691" y="2683358"/>
                <a:ext cx="4379" cy="77570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[R] 66">
                <a:extLst>
                  <a:ext uri="{FF2B5EF4-FFF2-40B4-BE49-F238E27FC236}">
                    <a16:creationId xmlns:a16="http://schemas.microsoft.com/office/drawing/2014/main" id="{8664104B-D9DD-FB44-BEEB-7B82E4A152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43200" y="3073400"/>
                <a:ext cx="118533" cy="59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[R] 67">
                <a:extLst>
                  <a:ext uri="{FF2B5EF4-FFF2-40B4-BE49-F238E27FC236}">
                    <a16:creationId xmlns:a16="http://schemas.microsoft.com/office/drawing/2014/main" id="{4C135043-A15D-394D-986D-DABFEA84D6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42517" y="3018365"/>
                <a:ext cx="118533" cy="59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E31CCE89-8CC4-B84D-869C-0006361AA8BF}"/>
                </a:ext>
              </a:extLst>
            </p:cNvPr>
            <p:cNvGrpSpPr/>
            <p:nvPr/>
          </p:nvGrpSpPr>
          <p:grpSpPr>
            <a:xfrm rot="5400000">
              <a:off x="5463327" y="3239265"/>
              <a:ext cx="579323" cy="114302"/>
              <a:chOff x="2282410" y="3018365"/>
              <a:chExt cx="579323" cy="114302"/>
            </a:xfrm>
          </p:grpSpPr>
          <p:cxnSp>
            <p:nvCxnSpPr>
              <p:cNvPr id="72" name="직선 연결선[R] 71">
                <a:extLst>
                  <a:ext uri="{FF2B5EF4-FFF2-40B4-BE49-F238E27FC236}">
                    <a16:creationId xmlns:a16="http://schemas.microsoft.com/office/drawing/2014/main" id="{FBF3FAC2-DD96-564C-A52E-ABACD3D6A5D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2572071" y="2783737"/>
                <a:ext cx="1" cy="57932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직선 연결선[R] 72">
                <a:extLst>
                  <a:ext uri="{FF2B5EF4-FFF2-40B4-BE49-F238E27FC236}">
                    <a16:creationId xmlns:a16="http://schemas.microsoft.com/office/drawing/2014/main" id="{EDD44CDC-6A02-8B47-B8E4-CCFE35B1B6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43200" y="3073400"/>
                <a:ext cx="118533" cy="59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직선 연결선[R] 73">
                <a:extLst>
                  <a:ext uri="{FF2B5EF4-FFF2-40B4-BE49-F238E27FC236}">
                    <a16:creationId xmlns:a16="http://schemas.microsoft.com/office/drawing/2014/main" id="{EB283D9F-6754-7542-98D6-C5E9B11FAC3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42517" y="3018365"/>
                <a:ext cx="118533" cy="59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76" name="직선 연결선[R] 75">
              <a:extLst>
                <a:ext uri="{FF2B5EF4-FFF2-40B4-BE49-F238E27FC236}">
                  <a16:creationId xmlns:a16="http://schemas.microsoft.com/office/drawing/2014/main" id="{B2D42AA0-4BA0-6248-8321-F3BEF77DB7F9}"/>
                </a:ext>
              </a:extLst>
            </p:cNvPr>
            <p:cNvCxnSpPr>
              <a:cxnSpLocks/>
            </p:cNvCxnSpPr>
            <p:nvPr/>
          </p:nvCxnSpPr>
          <p:spPr>
            <a:xfrm>
              <a:off x="5759046" y="3006754"/>
              <a:ext cx="11212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직선 연결선[R] 78">
              <a:extLst>
                <a:ext uri="{FF2B5EF4-FFF2-40B4-BE49-F238E27FC236}">
                  <a16:creationId xmlns:a16="http://schemas.microsoft.com/office/drawing/2014/main" id="{198FD90A-46BA-DE4D-818F-46EF648504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80260" y="2252133"/>
              <a:ext cx="0" cy="75462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직선 연결선[R] 81">
              <a:extLst>
                <a:ext uri="{FF2B5EF4-FFF2-40B4-BE49-F238E27FC236}">
                  <a16:creationId xmlns:a16="http://schemas.microsoft.com/office/drawing/2014/main" id="{10310B68-5C65-614E-BC26-01CD4EBA02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80260" y="2252133"/>
              <a:ext cx="60164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직선 연결선[R] 85">
              <a:extLst>
                <a:ext uri="{FF2B5EF4-FFF2-40B4-BE49-F238E27FC236}">
                  <a16:creationId xmlns:a16="http://schemas.microsoft.com/office/drawing/2014/main" id="{0C08431F-EE83-A54C-AE51-B28808D7DB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7757" y="1481667"/>
              <a:ext cx="146415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FA48D0C8-FC14-6044-B239-970EB8DE5551}"/>
                </a:ext>
              </a:extLst>
            </p:cNvPr>
            <p:cNvGrpSpPr/>
            <p:nvPr/>
          </p:nvGrpSpPr>
          <p:grpSpPr>
            <a:xfrm rot="10800000">
              <a:off x="6034932" y="4391950"/>
              <a:ext cx="1446975" cy="114302"/>
              <a:chOff x="1414758" y="3018365"/>
              <a:chExt cx="1446975" cy="114302"/>
            </a:xfrm>
          </p:grpSpPr>
          <p:cxnSp>
            <p:nvCxnSpPr>
              <p:cNvPr id="93" name="직선 연결선[R] 92">
                <a:extLst>
                  <a:ext uri="{FF2B5EF4-FFF2-40B4-BE49-F238E27FC236}">
                    <a16:creationId xmlns:a16="http://schemas.microsoft.com/office/drawing/2014/main" id="{40CD04E1-77AD-6547-AB35-18E4457533F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1414758" y="3073400"/>
                <a:ext cx="1446974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직선 연결선[R] 93">
                <a:extLst>
                  <a:ext uri="{FF2B5EF4-FFF2-40B4-BE49-F238E27FC236}">
                    <a16:creationId xmlns:a16="http://schemas.microsoft.com/office/drawing/2014/main" id="{4EC23055-AF53-8343-9BB8-1FB68534D6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43200" y="3073400"/>
                <a:ext cx="118533" cy="59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직선 연결선[R] 94">
                <a:extLst>
                  <a:ext uri="{FF2B5EF4-FFF2-40B4-BE49-F238E27FC236}">
                    <a16:creationId xmlns:a16="http://schemas.microsoft.com/office/drawing/2014/main" id="{2590F292-0ADC-0641-833E-F4A41DD7D06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42517" y="3018365"/>
                <a:ext cx="118533" cy="59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99" name="제목 1">
            <a:extLst>
              <a:ext uri="{FF2B5EF4-FFF2-40B4-BE49-F238E27FC236}">
                <a16:creationId xmlns:a16="http://schemas.microsoft.com/office/drawing/2014/main" id="{5BBF5BAF-560D-6345-8982-68F09E20B2A4}"/>
              </a:ext>
            </a:extLst>
          </p:cNvPr>
          <p:cNvSpPr txBox="1">
            <a:spLocks/>
          </p:cNvSpPr>
          <p:nvPr/>
        </p:nvSpPr>
        <p:spPr>
          <a:xfrm>
            <a:off x="-1502032" y="-14150"/>
            <a:ext cx="4798485" cy="872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3600" dirty="0"/>
              <a:t>ERD</a:t>
            </a:r>
            <a:endParaRPr kumimoji="1" lang="ko-Kore-KR" altLang="en-US" sz="36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14F4171D-A11B-664E-B5F5-CC7DA3912C4F}"/>
              </a:ext>
            </a:extLst>
          </p:cNvPr>
          <p:cNvSpPr/>
          <p:nvPr/>
        </p:nvSpPr>
        <p:spPr>
          <a:xfrm>
            <a:off x="3038359" y="3602328"/>
            <a:ext cx="1828800" cy="357352"/>
          </a:xfrm>
          <a:prstGeom prst="rect">
            <a:avLst/>
          </a:prstGeom>
          <a:solidFill>
            <a:schemeClr val="bg2">
              <a:lumMod val="9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info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C9E536F6-3C9D-7A45-9355-6500B071B659}"/>
              </a:ext>
            </a:extLst>
          </p:cNvPr>
          <p:cNvSpPr/>
          <p:nvPr/>
        </p:nvSpPr>
        <p:spPr>
          <a:xfrm>
            <a:off x="3038359" y="3959680"/>
            <a:ext cx="515007" cy="357352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PK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ABB5D7E2-46B3-764B-A4E5-23A7D8A7AFE0}"/>
              </a:ext>
            </a:extLst>
          </p:cNvPr>
          <p:cNvSpPr/>
          <p:nvPr/>
        </p:nvSpPr>
        <p:spPr>
          <a:xfrm>
            <a:off x="3553365" y="3959681"/>
            <a:ext cx="1313794" cy="357347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sz="1400" dirty="0" err="1">
                <a:solidFill>
                  <a:schemeClr val="tx1"/>
                </a:solidFill>
              </a:rPr>
              <a:t>Info_id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2DBDDBC4-6A5B-5045-B52A-28C5B30501B2}"/>
              </a:ext>
            </a:extLst>
          </p:cNvPr>
          <p:cNvSpPr/>
          <p:nvPr/>
        </p:nvSpPr>
        <p:spPr>
          <a:xfrm>
            <a:off x="3553366" y="4317030"/>
            <a:ext cx="1313793" cy="118903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sz="1400" dirty="0" err="1">
                <a:solidFill>
                  <a:schemeClr val="tx1"/>
                </a:solidFill>
              </a:rPr>
              <a:t>call_prod</a:t>
            </a:r>
            <a:endParaRPr kumimoji="1" lang="en-US" altLang="ko-Kore-KR" sz="1400" dirty="0">
              <a:solidFill>
                <a:schemeClr val="tx1"/>
              </a:solidFill>
            </a:endParaRPr>
          </a:p>
          <a:p>
            <a:r>
              <a:rPr kumimoji="1" lang="en-US" altLang="ko-Kore-KR" sz="1400" dirty="0">
                <a:solidFill>
                  <a:schemeClr val="tx1"/>
                </a:solidFill>
              </a:rPr>
              <a:t>grade</a:t>
            </a:r>
          </a:p>
          <a:p>
            <a:r>
              <a:rPr kumimoji="1" lang="en-US" altLang="ko-Kore-KR" sz="1200" dirty="0" err="1">
                <a:solidFill>
                  <a:schemeClr val="tx1"/>
                </a:solidFill>
              </a:rPr>
              <a:t>vip_choice_count</a:t>
            </a:r>
            <a:endParaRPr kumimoji="1" lang="en-US" altLang="ko-Kore-KR" sz="1200" dirty="0">
              <a:solidFill>
                <a:schemeClr val="tx1"/>
              </a:solidFill>
            </a:endParaRPr>
          </a:p>
          <a:p>
            <a:r>
              <a:rPr kumimoji="1" lang="en-US" altLang="ko-Kore-KR" sz="1100" dirty="0" err="1">
                <a:solidFill>
                  <a:schemeClr val="tx1"/>
                </a:solidFill>
              </a:rPr>
              <a:t>vvip_choice_count</a:t>
            </a:r>
            <a:endParaRPr kumimoji="1" lang="en-US" altLang="ko-Kore-KR" sz="1100" dirty="0">
              <a:solidFill>
                <a:schemeClr val="tx1"/>
              </a:solidFill>
            </a:endParaRPr>
          </a:p>
          <a:p>
            <a:r>
              <a:rPr kumimoji="1" lang="en-US" altLang="ko-Kore-KR" sz="1400" dirty="0" err="1">
                <a:solidFill>
                  <a:schemeClr val="tx1"/>
                </a:solidFill>
              </a:rPr>
              <a:t>basic_point</a:t>
            </a:r>
            <a:endParaRPr kumimoji="1" lang="en-US" altLang="ko-Kore-KR" sz="1400" dirty="0">
              <a:solidFill>
                <a:schemeClr val="tx1"/>
              </a:solidFill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8B8A2EF6-2495-4A4F-92D2-7EACF59F721A}"/>
              </a:ext>
            </a:extLst>
          </p:cNvPr>
          <p:cNvSpPr/>
          <p:nvPr/>
        </p:nvSpPr>
        <p:spPr>
          <a:xfrm>
            <a:off x="3038359" y="4317032"/>
            <a:ext cx="515007" cy="1189034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11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DF8C32B-4D3A-104E-B9C2-5B55D5A4D3B2}"/>
              </a:ext>
            </a:extLst>
          </p:cNvPr>
          <p:cNvSpPr/>
          <p:nvPr/>
        </p:nvSpPr>
        <p:spPr>
          <a:xfrm>
            <a:off x="863598" y="169333"/>
            <a:ext cx="11150601" cy="43349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solidFill>
                  <a:schemeClr val="tx1"/>
                </a:solidFill>
              </a:rPr>
              <a:t>프로젝트 첫 설정법</a:t>
            </a:r>
            <a:endParaRPr kumimoji="1"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R" dirty="0" err="1">
                <a:solidFill>
                  <a:schemeClr val="tx1"/>
                </a:solidFill>
              </a:rPr>
              <a:t>Intelij</a:t>
            </a:r>
            <a:r>
              <a:rPr kumimoji="1" lang="en-US" altLang="ko-KR" dirty="0">
                <a:solidFill>
                  <a:schemeClr val="tx1"/>
                </a:solidFill>
              </a:rPr>
              <a:t> ultimate </a:t>
            </a:r>
            <a:r>
              <a:rPr kumimoji="1" lang="ko-KR" altLang="en-US" dirty="0">
                <a:solidFill>
                  <a:schemeClr val="tx1"/>
                </a:solidFill>
              </a:rPr>
              <a:t>설치</a:t>
            </a:r>
            <a:r>
              <a:rPr kumimoji="1" lang="en-US" altLang="ko-KR" dirty="0">
                <a:solidFill>
                  <a:schemeClr val="tx1"/>
                </a:solidFill>
              </a:rPr>
              <a:t>, Node </a:t>
            </a:r>
            <a:r>
              <a:rPr kumimoji="1" lang="en-US" altLang="ko-KR" dirty="0" err="1">
                <a:solidFill>
                  <a:schemeClr val="tx1"/>
                </a:solidFill>
              </a:rPr>
              <a:t>js</a:t>
            </a:r>
            <a:r>
              <a:rPr kumimoji="1" lang="en-US" altLang="ko-KR" dirty="0">
                <a:solidFill>
                  <a:schemeClr val="tx1"/>
                </a:solidFill>
              </a:rPr>
              <a:t>(10.16.3)</a:t>
            </a:r>
            <a:r>
              <a:rPr kumimoji="1" lang="ko-KR" altLang="en-US" dirty="0">
                <a:solidFill>
                  <a:schemeClr val="tx1"/>
                </a:solidFill>
              </a:rPr>
              <a:t>설치</a:t>
            </a:r>
            <a:endParaRPr kumimoji="1"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R" dirty="0" err="1">
                <a:solidFill>
                  <a:schemeClr val="tx1"/>
                </a:solidFill>
              </a:rPr>
              <a:t>Mysql</a:t>
            </a:r>
            <a:r>
              <a:rPr kumimoji="1" lang="en-US" altLang="ko-KR" dirty="0">
                <a:solidFill>
                  <a:schemeClr val="tx1"/>
                </a:solidFill>
              </a:rPr>
              <a:t>(8.0.21) </a:t>
            </a:r>
            <a:r>
              <a:rPr kumimoji="1" lang="ko-KR" altLang="en-US" dirty="0">
                <a:solidFill>
                  <a:schemeClr val="tx1"/>
                </a:solidFill>
              </a:rPr>
              <a:t>설치 </a:t>
            </a:r>
            <a:r>
              <a:rPr kumimoji="1" lang="en-US" altLang="ko-KR" dirty="0">
                <a:solidFill>
                  <a:schemeClr val="tx1"/>
                </a:solidFill>
              </a:rPr>
              <a:t>root /q1w2e3r4t5Q! </a:t>
            </a:r>
            <a:r>
              <a:rPr kumimoji="1" lang="ko-KR" altLang="en-US" dirty="0">
                <a:solidFill>
                  <a:schemeClr val="tx1"/>
                </a:solidFill>
              </a:rPr>
              <a:t>로 통일</a:t>
            </a:r>
            <a:endParaRPr kumimoji="1"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dirty="0">
                <a:solidFill>
                  <a:schemeClr val="tx1"/>
                </a:solidFill>
              </a:rPr>
              <a:t>Git clone </a:t>
            </a:r>
            <a:r>
              <a:rPr lang="en" altLang="ko-Kore-KR" dirty="0">
                <a:hlinkClick r:id="rId2"/>
              </a:rPr>
              <a:t>https://github.com/sungjaeyoon/membership_project</a:t>
            </a:r>
            <a:endParaRPr lang="en" altLang="ko-Kore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ore-KR" dirty="0" err="1">
                <a:solidFill>
                  <a:schemeClr val="tx1"/>
                </a:solidFill>
              </a:rPr>
              <a:t>membershipDB</a:t>
            </a:r>
            <a:r>
              <a:rPr lang="en-US" altLang="ko-Kore-KR" dirty="0">
                <a:solidFill>
                  <a:schemeClr val="tx1"/>
                </a:solidFill>
              </a:rPr>
              <a:t> schema </a:t>
            </a:r>
            <a:r>
              <a:rPr lang="ko-KR" altLang="en-US" dirty="0">
                <a:solidFill>
                  <a:schemeClr val="tx1"/>
                </a:solidFill>
              </a:rPr>
              <a:t>생성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 err="1">
                <a:solidFill>
                  <a:schemeClr val="tx1"/>
                </a:solidFill>
              </a:rPr>
              <a:t>Intelij</a:t>
            </a:r>
            <a:r>
              <a:rPr lang="en-US" altLang="ko-KR" dirty="0">
                <a:solidFill>
                  <a:schemeClr val="tx1"/>
                </a:solidFill>
              </a:rPr>
              <a:t> setting – plugin – </a:t>
            </a:r>
            <a:r>
              <a:rPr lang="en-US" altLang="ko-KR" dirty="0" err="1">
                <a:solidFill>
                  <a:schemeClr val="tx1"/>
                </a:solidFill>
              </a:rPr>
              <a:t>vue.js</a:t>
            </a:r>
            <a:r>
              <a:rPr lang="en-US" altLang="ko-KR" dirty="0">
                <a:solidFill>
                  <a:schemeClr val="tx1"/>
                </a:solidFill>
              </a:rPr>
              <a:t>, prettier, Lombok </a:t>
            </a:r>
            <a:r>
              <a:rPr lang="ko-KR" altLang="en-US" dirty="0">
                <a:solidFill>
                  <a:schemeClr val="tx1"/>
                </a:solidFill>
              </a:rPr>
              <a:t>설치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 err="1">
                <a:solidFill>
                  <a:schemeClr val="tx1"/>
                </a:solidFill>
              </a:rPr>
              <a:t>Intelij</a:t>
            </a:r>
            <a:r>
              <a:rPr lang="en-US" altLang="ko-KR" dirty="0">
                <a:solidFill>
                  <a:schemeClr val="tx1"/>
                </a:solidFill>
              </a:rPr>
              <a:t> setting – webpack – configuration – </a:t>
            </a:r>
            <a:r>
              <a:rPr lang="en-US" altLang="ko-KR" dirty="0" err="1">
                <a:solidFill>
                  <a:schemeClr val="tx1"/>
                </a:solidFill>
              </a:rPr>
              <a:t>webpack.config.js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 err="1">
                <a:solidFill>
                  <a:schemeClr val="tx1"/>
                </a:solidFill>
              </a:rPr>
              <a:t>Intelij</a:t>
            </a:r>
            <a:r>
              <a:rPr lang="en-US" altLang="ko-KR" dirty="0">
                <a:solidFill>
                  <a:schemeClr val="tx1"/>
                </a:solidFill>
              </a:rPr>
              <a:t> setting – </a:t>
            </a:r>
            <a:r>
              <a:rPr lang="en-US" altLang="ko-KR" dirty="0" err="1">
                <a:solidFill>
                  <a:schemeClr val="tx1"/>
                </a:solidFill>
              </a:rPr>
              <a:t>eslint</a:t>
            </a:r>
            <a:r>
              <a:rPr lang="en-US" altLang="ko-KR" dirty="0">
                <a:solidFill>
                  <a:schemeClr val="tx1"/>
                </a:solidFill>
              </a:rPr>
              <a:t> – automatic </a:t>
            </a:r>
            <a:r>
              <a:rPr lang="en-US" altLang="ko-KR" dirty="0" err="1">
                <a:solidFill>
                  <a:schemeClr val="tx1"/>
                </a:solidFill>
              </a:rPr>
              <a:t>eslint</a:t>
            </a:r>
            <a:r>
              <a:rPr lang="en-US" altLang="ko-KR" dirty="0">
                <a:solidFill>
                  <a:schemeClr val="tx1"/>
                </a:solidFill>
              </a:rPr>
              <a:t> configuration , run </a:t>
            </a:r>
            <a:r>
              <a:rPr lang="en-US" altLang="ko-KR" dirty="0" err="1">
                <a:solidFill>
                  <a:schemeClr val="tx1"/>
                </a:solidFill>
              </a:rPr>
              <a:t>eslint</a:t>
            </a:r>
            <a:r>
              <a:rPr lang="en-US" altLang="ko-KR" dirty="0">
                <a:solidFill>
                  <a:schemeClr val="tx1"/>
                </a:solidFill>
              </a:rPr>
              <a:t> –fix on save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 err="1">
                <a:solidFill>
                  <a:schemeClr val="tx1"/>
                </a:solidFill>
              </a:rPr>
              <a:t>Intelij</a:t>
            </a:r>
            <a:r>
              <a:rPr lang="en-US" altLang="ko-KR" dirty="0">
                <a:solidFill>
                  <a:schemeClr val="tx1"/>
                </a:solidFill>
              </a:rPr>
              <a:t> setting – </a:t>
            </a:r>
            <a:r>
              <a:rPr lang="en-US" altLang="ko-KR" dirty="0" err="1">
                <a:solidFill>
                  <a:schemeClr val="tx1"/>
                </a:solidFill>
              </a:rPr>
              <a:t>compliter</a:t>
            </a:r>
            <a:r>
              <a:rPr lang="en-US" altLang="ko-KR" dirty="0">
                <a:solidFill>
                  <a:schemeClr val="tx1"/>
                </a:solidFill>
              </a:rPr>
              <a:t> – build project automatically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/>
                </a:solidFill>
              </a:rPr>
              <a:t>Open </a:t>
            </a:r>
            <a:r>
              <a:rPr lang="en-US" altLang="ko-KR" dirty="0" err="1">
                <a:solidFill>
                  <a:schemeClr val="tx1"/>
                </a:solidFill>
              </a:rPr>
              <a:t>Intelij</a:t>
            </a:r>
            <a:r>
              <a:rPr lang="en-US" altLang="ko-KR" dirty="0">
                <a:solidFill>
                  <a:schemeClr val="tx1"/>
                </a:solidFill>
              </a:rPr>
              <a:t> terminal – cd front – </a:t>
            </a:r>
            <a:r>
              <a:rPr lang="en-US" altLang="ko-KR" dirty="0" err="1">
                <a:solidFill>
                  <a:schemeClr val="tx1"/>
                </a:solidFill>
              </a:rPr>
              <a:t>npm</a:t>
            </a:r>
            <a:r>
              <a:rPr lang="en-US" altLang="ko-KR" dirty="0">
                <a:solidFill>
                  <a:schemeClr val="tx1"/>
                </a:solidFill>
              </a:rPr>
              <a:t> install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6B58F8F-547E-7C49-8EF9-4B236FAE85B7}"/>
              </a:ext>
            </a:extLst>
          </p:cNvPr>
          <p:cNvSpPr/>
          <p:nvPr/>
        </p:nvSpPr>
        <p:spPr>
          <a:xfrm>
            <a:off x="863599" y="4665133"/>
            <a:ext cx="5537201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</a:rPr>
              <a:t>프로젝트 실행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 err="1">
                <a:solidFill>
                  <a:schemeClr val="tx1"/>
                </a:solidFill>
              </a:rPr>
              <a:t>Intelij</a:t>
            </a:r>
            <a:r>
              <a:rPr lang="en-US" altLang="ko-KR" dirty="0">
                <a:solidFill>
                  <a:schemeClr val="tx1"/>
                </a:solidFill>
              </a:rPr>
              <a:t> Click run application.  (API </a:t>
            </a:r>
            <a:r>
              <a:rPr lang="ko-KR" altLang="en-US" dirty="0">
                <a:solidFill>
                  <a:schemeClr val="tx1"/>
                </a:solidFill>
              </a:rPr>
              <a:t>서버를 </a:t>
            </a:r>
            <a:r>
              <a:rPr lang="ko-KR" altLang="en-US" dirty="0" err="1">
                <a:solidFill>
                  <a:schemeClr val="tx1"/>
                </a:solidFill>
              </a:rPr>
              <a:t>실행시킨것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/>
                </a:solidFill>
              </a:rPr>
              <a:t>Open </a:t>
            </a:r>
            <a:r>
              <a:rPr lang="en-US" altLang="ko-KR" dirty="0" err="1">
                <a:solidFill>
                  <a:schemeClr val="tx1"/>
                </a:solidFill>
              </a:rPr>
              <a:t>intelij</a:t>
            </a:r>
            <a:r>
              <a:rPr lang="en-US" altLang="ko-KR" dirty="0">
                <a:solidFill>
                  <a:schemeClr val="tx1"/>
                </a:solidFill>
              </a:rPr>
              <a:t> terminal– cd front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 err="1">
                <a:solidFill>
                  <a:schemeClr val="tx1"/>
                </a:solidFill>
              </a:rPr>
              <a:t>Npm</a:t>
            </a:r>
            <a:r>
              <a:rPr lang="en-US" altLang="ko-KR" dirty="0">
                <a:solidFill>
                  <a:schemeClr val="tx1"/>
                </a:solidFill>
              </a:rPr>
              <a:t> run serve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(front</a:t>
            </a:r>
            <a:r>
              <a:rPr lang="ko-KR" altLang="en-US" dirty="0">
                <a:solidFill>
                  <a:schemeClr val="tx1"/>
                </a:solidFill>
              </a:rPr>
              <a:t> 서버를 </a:t>
            </a:r>
            <a:r>
              <a:rPr lang="ko-KR" altLang="en-US" dirty="0" err="1">
                <a:solidFill>
                  <a:schemeClr val="tx1"/>
                </a:solidFill>
              </a:rPr>
              <a:t>실행시킨것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11BFA4-C60A-BD4F-986A-DDC8361CB57D}"/>
              </a:ext>
            </a:extLst>
          </p:cNvPr>
          <p:cNvSpPr/>
          <p:nvPr/>
        </p:nvSpPr>
        <p:spPr>
          <a:xfrm>
            <a:off x="6587065" y="4682067"/>
            <a:ext cx="5427133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</a:rPr>
              <a:t>프로젝트 배포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 err="1">
                <a:solidFill>
                  <a:schemeClr val="tx1"/>
                </a:solidFill>
              </a:rPr>
              <a:t>Npm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run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build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/>
                </a:solidFill>
              </a:rPr>
              <a:t>Boot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jar</a:t>
            </a:r>
          </a:p>
        </p:txBody>
      </p:sp>
    </p:spTree>
    <p:extLst>
      <p:ext uri="{BB962C8B-B14F-4D97-AF65-F5344CB8AC3E}">
        <p14:creationId xmlns:p14="http://schemas.microsoft.com/office/powerpoint/2010/main" val="4187246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1392</TotalTime>
  <Words>400</Words>
  <Application>Microsoft Macintosh PowerPoint</Application>
  <PresentationFormat>와이드스크린</PresentationFormat>
  <Paragraphs>125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Calibri</vt:lpstr>
      <vt:lpstr>Calibri Light</vt:lpstr>
      <vt:lpstr>Office 테마</vt:lpstr>
      <vt:lpstr>일정 및 기능</vt:lpstr>
      <vt:lpstr>페이지 구성</vt:lpstr>
      <vt:lpstr>아키텍처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윤성재</dc:creator>
  <cp:lastModifiedBy>윤성재</cp:lastModifiedBy>
  <cp:revision>22</cp:revision>
  <dcterms:created xsi:type="dcterms:W3CDTF">2020-07-22T23:59:16Z</dcterms:created>
  <dcterms:modified xsi:type="dcterms:W3CDTF">2020-07-24T00:02:15Z</dcterms:modified>
</cp:coreProperties>
</file>

<file path=docProps/thumbnail.jpeg>
</file>